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Times New Roman Bold" charset="1" panose="02030802070405020303"/>
      <p:regular r:id="rId31"/>
    </p:embeddedFont>
    <p:embeddedFont>
      <p:font typeface="Canva Sans Bold" charset="1" panose="020B0803030501040103"/>
      <p:regular r:id="rId32"/>
    </p:embeddedFont>
    <p:embeddedFont>
      <p:font typeface="Century Gothic Paneuropean Bold" charset="1" panose="020B0702020202020204"/>
      <p:regular r:id="rId33"/>
    </p:embeddedFont>
    <p:embeddedFont>
      <p:font typeface="Times New Roman" charset="1" panose="02030502070405020303"/>
      <p:regular r:id="rId34"/>
    </p:embeddedFont>
    <p:embeddedFont>
      <p:font typeface="Century Gothic Paneuropean" charset="1" panose="020B0502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28379" y="1086537"/>
            <a:ext cx="12888314" cy="4056963"/>
          </a:xfrm>
          <a:prstGeom prst="rect">
            <a:avLst/>
          </a:prstGeom>
        </p:spPr>
        <p:txBody>
          <a:bodyPr anchor="t" rtlCol="false" tIns="0" lIns="0" bIns="0" rIns="0">
            <a:spAutoFit/>
          </a:bodyPr>
          <a:lstStyle/>
          <a:p>
            <a:pPr algn="ctr">
              <a:lnSpc>
                <a:spcPts val="10454"/>
              </a:lnSpc>
            </a:pPr>
            <a:r>
              <a:rPr lang="en-US" b="true" sz="7467">
                <a:solidFill>
                  <a:srgbClr val="000000"/>
                </a:solidFill>
                <a:latin typeface="Times New Roman Bold"/>
                <a:ea typeface="Times New Roman Bold"/>
                <a:cs typeface="Times New Roman Bold"/>
                <a:sym typeface="Times New Roman Bold"/>
              </a:rPr>
              <a:t>WEB SCRAPPING AND EDA PROJECT USING PYTHON (FLIPKART)</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8654515" y="6689848"/>
            <a:ext cx="8604785" cy="1382983"/>
          </a:xfrm>
          <a:prstGeom prst="rect">
            <a:avLst/>
          </a:prstGeom>
        </p:spPr>
        <p:txBody>
          <a:bodyPr anchor="t" rtlCol="false" tIns="0" lIns="0" bIns="0" rIns="0">
            <a:spAutoFit/>
          </a:bodyPr>
          <a:lstStyle/>
          <a:p>
            <a:pPr algn="ctr">
              <a:lnSpc>
                <a:spcPts val="4007"/>
              </a:lnSpc>
            </a:pPr>
            <a:r>
              <a:rPr lang="en-US" sz="2862" b="true">
                <a:solidFill>
                  <a:srgbClr val="000000"/>
                </a:solidFill>
                <a:latin typeface="Times New Roman Bold"/>
                <a:ea typeface="Times New Roman Bold"/>
                <a:cs typeface="Times New Roman Bold"/>
                <a:sym typeface="Times New Roman Bold"/>
              </a:rPr>
              <a:t> SEELAMSETTY SAIKEERTHI SUREKHA</a:t>
            </a:r>
          </a:p>
          <a:p>
            <a:pPr algn="ctr">
              <a:lnSpc>
                <a:spcPts val="3262"/>
              </a:lnSpc>
            </a:pPr>
            <a:r>
              <a:rPr lang="en-US" sz="2330" b="true">
                <a:solidFill>
                  <a:srgbClr val="000000"/>
                </a:solidFill>
                <a:latin typeface="Times New Roman Bold"/>
                <a:ea typeface="Times New Roman Bold"/>
                <a:cs typeface="Times New Roman Bold"/>
                <a:sym typeface="Times New Roman Bold"/>
              </a:rPr>
              <a:t>BATCH -387(ONLINE BATCH)</a:t>
            </a:r>
          </a:p>
          <a:p>
            <a:pPr algn="ctr">
              <a:lnSpc>
                <a:spcPts val="3262"/>
              </a:lnSpc>
            </a:pPr>
          </a:p>
        </p:txBody>
      </p:sp>
      <p:sp>
        <p:nvSpPr>
          <p:cNvPr name="TextBox 15" id="15"/>
          <p:cNvSpPr txBox="true"/>
          <p:nvPr/>
        </p:nvSpPr>
        <p:spPr>
          <a:xfrm rot="0">
            <a:off x="11223175" y="5921450"/>
            <a:ext cx="4540630" cy="629919"/>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Presented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37224"/>
            <a:ext cx="1028700" cy="1765924"/>
            <a:chOff x="0" y="0"/>
            <a:chExt cx="270933" cy="465099"/>
          </a:xfrm>
        </p:grpSpPr>
        <p:sp>
          <p:nvSpPr>
            <p:cNvPr name="Freeform 3" id="3"/>
            <p:cNvSpPr/>
            <p:nvPr/>
          </p:nvSpPr>
          <p:spPr>
            <a:xfrm flipH="false" flipV="false" rot="0">
              <a:off x="0" y="0"/>
              <a:ext cx="270933" cy="465099"/>
            </a:xfrm>
            <a:custGeom>
              <a:avLst/>
              <a:gdLst/>
              <a:ahLst/>
              <a:cxnLst/>
              <a:rect r="r" b="b" t="t" l="l"/>
              <a:pathLst>
                <a:path h="465099" w="270933">
                  <a:moveTo>
                    <a:pt x="135467" y="0"/>
                  </a:moveTo>
                  <a:lnTo>
                    <a:pt x="135467" y="0"/>
                  </a:lnTo>
                  <a:cubicBezTo>
                    <a:pt x="171395" y="0"/>
                    <a:pt x="205851" y="14272"/>
                    <a:pt x="231256" y="39677"/>
                  </a:cubicBezTo>
                  <a:cubicBezTo>
                    <a:pt x="256661" y="65082"/>
                    <a:pt x="270933" y="99539"/>
                    <a:pt x="270933" y="135467"/>
                  </a:cubicBezTo>
                  <a:lnTo>
                    <a:pt x="270933" y="329633"/>
                  </a:lnTo>
                  <a:cubicBezTo>
                    <a:pt x="270933" y="365561"/>
                    <a:pt x="256661" y="400017"/>
                    <a:pt x="231256" y="425422"/>
                  </a:cubicBezTo>
                  <a:cubicBezTo>
                    <a:pt x="205851" y="450827"/>
                    <a:pt x="171395" y="465099"/>
                    <a:pt x="135467" y="465099"/>
                  </a:cubicBezTo>
                  <a:lnTo>
                    <a:pt x="135467" y="465099"/>
                  </a:lnTo>
                  <a:cubicBezTo>
                    <a:pt x="99539" y="465099"/>
                    <a:pt x="65082" y="450827"/>
                    <a:pt x="39677" y="425422"/>
                  </a:cubicBezTo>
                  <a:cubicBezTo>
                    <a:pt x="14272" y="400017"/>
                    <a:pt x="0" y="365561"/>
                    <a:pt x="0" y="329633"/>
                  </a:cubicBezTo>
                  <a:lnTo>
                    <a:pt x="0" y="135467"/>
                  </a:lnTo>
                  <a:cubicBezTo>
                    <a:pt x="0" y="99539"/>
                    <a:pt x="14272" y="65082"/>
                    <a:pt x="39677" y="39677"/>
                  </a:cubicBezTo>
                  <a:cubicBezTo>
                    <a:pt x="65082" y="14272"/>
                    <a:pt x="99539" y="0"/>
                    <a:pt x="135467" y="0"/>
                  </a:cubicBezTo>
                  <a:close/>
                </a:path>
              </a:pathLst>
            </a:custGeom>
            <a:solidFill>
              <a:srgbClr val="FAE7BC"/>
            </a:solidFill>
          </p:spPr>
        </p:sp>
        <p:sp>
          <p:nvSpPr>
            <p:cNvPr name="TextBox 4" id="4"/>
            <p:cNvSpPr txBox="true"/>
            <p:nvPr/>
          </p:nvSpPr>
          <p:spPr>
            <a:xfrm>
              <a:off x="0" y="-38100"/>
              <a:ext cx="270933" cy="50319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76041"/>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42467" y="1279012"/>
            <a:ext cx="8901533" cy="4206945"/>
          </a:xfrm>
          <a:custGeom>
            <a:avLst/>
            <a:gdLst/>
            <a:ahLst/>
            <a:cxnLst/>
            <a:rect r="r" b="b" t="t" l="l"/>
            <a:pathLst>
              <a:path h="4206945" w="8901533">
                <a:moveTo>
                  <a:pt x="0" y="0"/>
                </a:moveTo>
                <a:lnTo>
                  <a:pt x="8901533" y="0"/>
                </a:lnTo>
                <a:lnTo>
                  <a:pt x="8901533" y="4206945"/>
                </a:lnTo>
                <a:lnTo>
                  <a:pt x="0" y="4206945"/>
                </a:lnTo>
                <a:lnTo>
                  <a:pt x="0" y="0"/>
                </a:lnTo>
                <a:close/>
              </a:path>
            </a:pathLst>
          </a:custGeom>
          <a:blipFill>
            <a:blip r:embed="rId2"/>
            <a:stretch>
              <a:fillRect l="-6198" t="-20268" r="-7177" b="-14605"/>
            </a:stretch>
          </a:blipFill>
        </p:spPr>
      </p:sp>
      <p:grpSp>
        <p:nvGrpSpPr>
          <p:cNvPr name="Group 9" id="9"/>
          <p:cNvGrpSpPr/>
          <p:nvPr/>
        </p:nvGrpSpPr>
        <p:grpSpPr>
          <a:xfrm rot="0">
            <a:off x="-52015" y="-989670"/>
            <a:ext cx="881251" cy="2018370"/>
            <a:chOff x="0" y="0"/>
            <a:chExt cx="232099" cy="531587"/>
          </a:xfrm>
        </p:grpSpPr>
        <p:sp>
          <p:nvSpPr>
            <p:cNvPr name="Freeform 10" id="10"/>
            <p:cNvSpPr/>
            <p:nvPr/>
          </p:nvSpPr>
          <p:spPr>
            <a:xfrm flipH="false" flipV="false" rot="0">
              <a:off x="0" y="0"/>
              <a:ext cx="232099" cy="531587"/>
            </a:xfrm>
            <a:custGeom>
              <a:avLst/>
              <a:gdLst/>
              <a:ahLst/>
              <a:cxnLst/>
              <a:rect r="r" b="b" t="t" l="l"/>
              <a:pathLst>
                <a:path h="531587" w="232099">
                  <a:moveTo>
                    <a:pt x="116050" y="0"/>
                  </a:moveTo>
                  <a:lnTo>
                    <a:pt x="116050" y="0"/>
                  </a:lnTo>
                  <a:cubicBezTo>
                    <a:pt x="180142" y="0"/>
                    <a:pt x="232099" y="51957"/>
                    <a:pt x="232099" y="116050"/>
                  </a:cubicBezTo>
                  <a:lnTo>
                    <a:pt x="232099" y="415538"/>
                  </a:lnTo>
                  <a:cubicBezTo>
                    <a:pt x="232099" y="479630"/>
                    <a:pt x="180142" y="531587"/>
                    <a:pt x="116050" y="531587"/>
                  </a:cubicBezTo>
                  <a:lnTo>
                    <a:pt x="116050" y="531587"/>
                  </a:lnTo>
                  <a:cubicBezTo>
                    <a:pt x="51957" y="531587"/>
                    <a:pt x="0" y="479630"/>
                    <a:pt x="0" y="415538"/>
                  </a:cubicBezTo>
                  <a:lnTo>
                    <a:pt x="0" y="116050"/>
                  </a:lnTo>
                  <a:cubicBezTo>
                    <a:pt x="0" y="51957"/>
                    <a:pt x="51957" y="0"/>
                    <a:pt x="116050" y="0"/>
                  </a:cubicBezTo>
                  <a:close/>
                </a:path>
              </a:pathLst>
            </a:custGeom>
            <a:solidFill>
              <a:srgbClr val="FAE7BC"/>
            </a:solidFill>
          </p:spPr>
        </p:sp>
        <p:sp>
          <p:nvSpPr>
            <p:cNvPr name="TextBox 11" id="11"/>
            <p:cNvSpPr txBox="true"/>
            <p:nvPr/>
          </p:nvSpPr>
          <p:spPr>
            <a:xfrm>
              <a:off x="0" y="-38100"/>
              <a:ext cx="232099" cy="56968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480756" y="1279012"/>
            <a:ext cx="8602903" cy="4410734"/>
          </a:xfrm>
          <a:custGeom>
            <a:avLst/>
            <a:gdLst/>
            <a:ahLst/>
            <a:cxnLst/>
            <a:rect r="r" b="b" t="t" l="l"/>
            <a:pathLst>
              <a:path h="4410734" w="8602903">
                <a:moveTo>
                  <a:pt x="0" y="0"/>
                </a:moveTo>
                <a:lnTo>
                  <a:pt x="8602903" y="0"/>
                </a:lnTo>
                <a:lnTo>
                  <a:pt x="8602903" y="4410734"/>
                </a:lnTo>
                <a:lnTo>
                  <a:pt x="0" y="4410734"/>
                </a:lnTo>
                <a:lnTo>
                  <a:pt x="0" y="0"/>
                </a:lnTo>
                <a:close/>
              </a:path>
            </a:pathLst>
          </a:custGeom>
          <a:blipFill>
            <a:blip r:embed="rId3"/>
            <a:stretch>
              <a:fillRect l="-6155" t="-17462" r="-6435" b="-6002"/>
            </a:stretch>
          </a:blipFill>
        </p:spPr>
      </p:sp>
      <p:sp>
        <p:nvSpPr>
          <p:cNvPr name="Freeform 13" id="13"/>
          <p:cNvSpPr/>
          <p:nvPr/>
        </p:nvSpPr>
        <p:spPr>
          <a:xfrm flipH="false" flipV="false" rot="0">
            <a:off x="4693234" y="5689746"/>
            <a:ext cx="8081752" cy="4064596"/>
          </a:xfrm>
          <a:custGeom>
            <a:avLst/>
            <a:gdLst/>
            <a:ahLst/>
            <a:cxnLst/>
            <a:rect r="r" b="b" t="t" l="l"/>
            <a:pathLst>
              <a:path h="4064596" w="8081752">
                <a:moveTo>
                  <a:pt x="0" y="0"/>
                </a:moveTo>
                <a:lnTo>
                  <a:pt x="8081752" y="0"/>
                </a:lnTo>
                <a:lnTo>
                  <a:pt x="8081752" y="4064597"/>
                </a:lnTo>
                <a:lnTo>
                  <a:pt x="0" y="4064597"/>
                </a:lnTo>
                <a:lnTo>
                  <a:pt x="0" y="0"/>
                </a:lnTo>
                <a:close/>
              </a:path>
            </a:pathLst>
          </a:custGeom>
          <a:blipFill>
            <a:blip r:embed="rId4"/>
            <a:stretch>
              <a:fillRect l="-6771" t="-19074" r="-6771" b="-785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9142" y="1028700"/>
            <a:ext cx="8997051" cy="4601090"/>
          </a:xfrm>
          <a:custGeom>
            <a:avLst/>
            <a:gdLst/>
            <a:ahLst/>
            <a:cxnLst/>
            <a:rect r="r" b="b" t="t" l="l"/>
            <a:pathLst>
              <a:path h="4601090" w="8997051">
                <a:moveTo>
                  <a:pt x="0" y="0"/>
                </a:moveTo>
                <a:lnTo>
                  <a:pt x="8997051" y="0"/>
                </a:lnTo>
                <a:lnTo>
                  <a:pt x="8997051" y="4601090"/>
                </a:lnTo>
                <a:lnTo>
                  <a:pt x="0" y="4601090"/>
                </a:lnTo>
                <a:lnTo>
                  <a:pt x="0" y="0"/>
                </a:lnTo>
                <a:close/>
              </a:path>
            </a:pathLst>
          </a:custGeom>
          <a:blipFill>
            <a:blip r:embed="rId2"/>
            <a:stretch>
              <a:fillRect l="-7053" t="-18207" r="-6489" b="-6620"/>
            </a:stretch>
          </a:blipFill>
        </p:spPr>
      </p:sp>
      <p:sp>
        <p:nvSpPr>
          <p:cNvPr name="Freeform 3" id="3"/>
          <p:cNvSpPr/>
          <p:nvPr/>
        </p:nvSpPr>
        <p:spPr>
          <a:xfrm flipH="false" flipV="false" rot="0">
            <a:off x="9665747" y="1253791"/>
            <a:ext cx="8369808" cy="4119353"/>
          </a:xfrm>
          <a:custGeom>
            <a:avLst/>
            <a:gdLst/>
            <a:ahLst/>
            <a:cxnLst/>
            <a:rect r="r" b="b" t="t" l="l"/>
            <a:pathLst>
              <a:path h="4119353" w="8369808">
                <a:moveTo>
                  <a:pt x="0" y="0"/>
                </a:moveTo>
                <a:lnTo>
                  <a:pt x="8369808" y="0"/>
                </a:lnTo>
                <a:lnTo>
                  <a:pt x="8369808" y="4119353"/>
                </a:lnTo>
                <a:lnTo>
                  <a:pt x="0" y="4119353"/>
                </a:lnTo>
                <a:lnTo>
                  <a:pt x="0" y="0"/>
                </a:lnTo>
                <a:close/>
              </a:path>
            </a:pathLst>
          </a:custGeom>
          <a:blipFill>
            <a:blip r:embed="rId3"/>
            <a:stretch>
              <a:fillRect l="-6121" t="-19786" r="-5842" b="-8115"/>
            </a:stretch>
          </a:blipFill>
        </p:spPr>
      </p:sp>
      <p:sp>
        <p:nvSpPr>
          <p:cNvPr name="Freeform 4" id="4"/>
          <p:cNvSpPr/>
          <p:nvPr/>
        </p:nvSpPr>
        <p:spPr>
          <a:xfrm flipH="false" flipV="false" rot="0">
            <a:off x="5204255" y="5629790"/>
            <a:ext cx="8922983" cy="4450013"/>
          </a:xfrm>
          <a:custGeom>
            <a:avLst/>
            <a:gdLst/>
            <a:ahLst/>
            <a:cxnLst/>
            <a:rect r="r" b="b" t="t" l="l"/>
            <a:pathLst>
              <a:path h="4450013" w="8922983">
                <a:moveTo>
                  <a:pt x="0" y="0"/>
                </a:moveTo>
                <a:lnTo>
                  <a:pt x="8922983" y="0"/>
                </a:lnTo>
                <a:lnTo>
                  <a:pt x="8922983" y="4450012"/>
                </a:lnTo>
                <a:lnTo>
                  <a:pt x="0" y="4450012"/>
                </a:lnTo>
                <a:lnTo>
                  <a:pt x="0" y="0"/>
                </a:lnTo>
                <a:close/>
              </a:path>
            </a:pathLst>
          </a:custGeom>
          <a:blipFill>
            <a:blip r:embed="rId4"/>
            <a:stretch>
              <a:fillRect l="-5875" t="-19074" r="-6714" b="-7854"/>
            </a:stretch>
          </a:blipFill>
        </p:spPr>
      </p:sp>
      <p:grpSp>
        <p:nvGrpSpPr>
          <p:cNvPr name="Group 5" id="5"/>
          <p:cNvGrpSpPr/>
          <p:nvPr/>
        </p:nvGrpSpPr>
        <p:grpSpPr>
          <a:xfrm rot="0">
            <a:off x="-52015" y="-989670"/>
            <a:ext cx="881251" cy="2018370"/>
            <a:chOff x="0" y="0"/>
            <a:chExt cx="232099" cy="531587"/>
          </a:xfrm>
        </p:grpSpPr>
        <p:sp>
          <p:nvSpPr>
            <p:cNvPr name="Freeform 6" id="6"/>
            <p:cNvSpPr/>
            <p:nvPr/>
          </p:nvSpPr>
          <p:spPr>
            <a:xfrm flipH="false" flipV="false" rot="0">
              <a:off x="0" y="0"/>
              <a:ext cx="232099" cy="531587"/>
            </a:xfrm>
            <a:custGeom>
              <a:avLst/>
              <a:gdLst/>
              <a:ahLst/>
              <a:cxnLst/>
              <a:rect r="r" b="b" t="t" l="l"/>
              <a:pathLst>
                <a:path h="531587" w="232099">
                  <a:moveTo>
                    <a:pt x="116050" y="0"/>
                  </a:moveTo>
                  <a:lnTo>
                    <a:pt x="116050" y="0"/>
                  </a:lnTo>
                  <a:cubicBezTo>
                    <a:pt x="180142" y="0"/>
                    <a:pt x="232099" y="51957"/>
                    <a:pt x="232099" y="116050"/>
                  </a:cubicBezTo>
                  <a:lnTo>
                    <a:pt x="232099" y="415538"/>
                  </a:lnTo>
                  <a:cubicBezTo>
                    <a:pt x="232099" y="479630"/>
                    <a:pt x="180142" y="531587"/>
                    <a:pt x="116050" y="531587"/>
                  </a:cubicBezTo>
                  <a:lnTo>
                    <a:pt x="116050" y="531587"/>
                  </a:lnTo>
                  <a:cubicBezTo>
                    <a:pt x="51957" y="531587"/>
                    <a:pt x="0" y="479630"/>
                    <a:pt x="0" y="415538"/>
                  </a:cubicBezTo>
                  <a:lnTo>
                    <a:pt x="0" y="116050"/>
                  </a:lnTo>
                  <a:cubicBezTo>
                    <a:pt x="0" y="51957"/>
                    <a:pt x="51957" y="0"/>
                    <a:pt x="116050" y="0"/>
                  </a:cubicBezTo>
                  <a:close/>
                </a:path>
              </a:pathLst>
            </a:custGeom>
            <a:solidFill>
              <a:srgbClr val="FAE7BC"/>
            </a:solidFill>
          </p:spPr>
        </p:sp>
        <p:sp>
          <p:nvSpPr>
            <p:cNvPr name="TextBox 7" id="7"/>
            <p:cNvSpPr txBox="true"/>
            <p:nvPr/>
          </p:nvSpPr>
          <p:spPr>
            <a:xfrm>
              <a:off x="0" y="-38100"/>
              <a:ext cx="232099" cy="56968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764579"/>
            <a:ext cx="881251" cy="2018370"/>
            <a:chOff x="0" y="0"/>
            <a:chExt cx="232099" cy="531587"/>
          </a:xfrm>
        </p:grpSpPr>
        <p:sp>
          <p:nvSpPr>
            <p:cNvPr name="Freeform 9" id="9"/>
            <p:cNvSpPr/>
            <p:nvPr/>
          </p:nvSpPr>
          <p:spPr>
            <a:xfrm flipH="false" flipV="false" rot="0">
              <a:off x="0" y="0"/>
              <a:ext cx="232099" cy="531587"/>
            </a:xfrm>
            <a:custGeom>
              <a:avLst/>
              <a:gdLst/>
              <a:ahLst/>
              <a:cxnLst/>
              <a:rect r="r" b="b" t="t" l="l"/>
              <a:pathLst>
                <a:path h="531587" w="232099">
                  <a:moveTo>
                    <a:pt x="116050" y="0"/>
                  </a:moveTo>
                  <a:lnTo>
                    <a:pt x="116050" y="0"/>
                  </a:lnTo>
                  <a:cubicBezTo>
                    <a:pt x="180142" y="0"/>
                    <a:pt x="232099" y="51957"/>
                    <a:pt x="232099" y="116050"/>
                  </a:cubicBezTo>
                  <a:lnTo>
                    <a:pt x="232099" y="415538"/>
                  </a:lnTo>
                  <a:cubicBezTo>
                    <a:pt x="232099" y="479630"/>
                    <a:pt x="180142" y="531587"/>
                    <a:pt x="116050" y="531587"/>
                  </a:cubicBezTo>
                  <a:lnTo>
                    <a:pt x="116050" y="531587"/>
                  </a:lnTo>
                  <a:cubicBezTo>
                    <a:pt x="51957" y="531587"/>
                    <a:pt x="0" y="479630"/>
                    <a:pt x="0" y="415538"/>
                  </a:cubicBezTo>
                  <a:lnTo>
                    <a:pt x="0" y="116050"/>
                  </a:lnTo>
                  <a:cubicBezTo>
                    <a:pt x="0" y="51957"/>
                    <a:pt x="51957" y="0"/>
                    <a:pt x="116050" y="0"/>
                  </a:cubicBezTo>
                  <a:close/>
                </a:path>
              </a:pathLst>
            </a:custGeom>
            <a:solidFill>
              <a:srgbClr val="FAE7BC"/>
            </a:solidFill>
          </p:spPr>
        </p:sp>
        <p:sp>
          <p:nvSpPr>
            <p:cNvPr name="TextBox 10" id="10"/>
            <p:cNvSpPr txBox="true"/>
            <p:nvPr/>
          </p:nvSpPr>
          <p:spPr>
            <a:xfrm>
              <a:off x="0" y="-38100"/>
              <a:ext cx="232099" cy="56968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0674" y="2311184"/>
            <a:ext cx="13259410" cy="3923285"/>
          </a:xfrm>
          <a:prstGeom prst="rect">
            <a:avLst/>
          </a:prstGeom>
        </p:spPr>
        <p:txBody>
          <a:bodyPr anchor="t" rtlCol="false" tIns="0" lIns="0" bIns="0" rIns="0">
            <a:spAutoFit/>
          </a:bodyPr>
          <a:lstStyle/>
          <a:p>
            <a:pPr algn="just" marL="788298" indent="-394149" lvl="1">
              <a:lnSpc>
                <a:spcPts val="5111"/>
              </a:lnSpc>
              <a:buFont typeface="Arial"/>
              <a:buChar char="•"/>
            </a:pPr>
            <a:r>
              <a:rPr lang="en-US" sz="3651">
                <a:solidFill>
                  <a:srgbClr val="000000"/>
                </a:solidFill>
                <a:latin typeface="Times New Roman"/>
                <a:ea typeface="Times New Roman"/>
                <a:cs typeface="Times New Roman"/>
                <a:sym typeface="Times New Roman"/>
              </a:rPr>
              <a:t>Extracted inverter type, stabilizer info, and warranty period using Regex patterns.</a:t>
            </a:r>
          </a:p>
          <a:p>
            <a:pPr algn="just" marL="788298" indent="-394149" lvl="1">
              <a:lnSpc>
                <a:spcPts val="5111"/>
              </a:lnSpc>
              <a:buFont typeface="Arial"/>
              <a:buChar char="•"/>
            </a:pPr>
            <a:r>
              <a:rPr lang="en-US" sz="3651">
                <a:solidFill>
                  <a:srgbClr val="000000"/>
                </a:solidFill>
                <a:latin typeface="Times New Roman"/>
                <a:ea typeface="Times New Roman"/>
                <a:cs typeface="Times New Roman"/>
                <a:sym typeface="Times New Roman"/>
              </a:rPr>
              <a:t>Created a clean DataFrame with consistent column naming.</a:t>
            </a:r>
          </a:p>
          <a:p>
            <a:pPr algn="just" marL="788298" indent="-394149" lvl="1">
              <a:lnSpc>
                <a:spcPts val="5111"/>
              </a:lnSpc>
              <a:buFont typeface="Arial"/>
              <a:buChar char="•"/>
            </a:pPr>
            <a:r>
              <a:rPr lang="en-US" sz="3651">
                <a:solidFill>
                  <a:srgbClr val="000000"/>
                </a:solidFill>
                <a:latin typeface="Times New Roman"/>
                <a:ea typeface="Times New Roman"/>
                <a:cs typeface="Times New Roman"/>
                <a:sym typeface="Times New Roman"/>
              </a:rPr>
              <a:t>Converted data into CSV for reusability.</a:t>
            </a:r>
          </a:p>
          <a:p>
            <a:pPr algn="just" marL="788298" indent="-394149" lvl="1">
              <a:lnSpc>
                <a:spcPts val="5111"/>
              </a:lnSpc>
              <a:buFont typeface="Arial"/>
              <a:buChar char="•"/>
            </a:pPr>
            <a:r>
              <a:rPr lang="en-US" sz="3651">
                <a:solidFill>
                  <a:srgbClr val="000000"/>
                </a:solidFill>
                <a:latin typeface="Times New Roman"/>
                <a:ea typeface="Times New Roman"/>
                <a:cs typeface="Times New Roman"/>
                <a:sym typeface="Times New Roman"/>
              </a:rPr>
              <a:t>Formatted categorical columns for easy grouping and plotting.</a:t>
            </a:r>
          </a:p>
          <a:p>
            <a:pPr algn="just">
              <a:lnSpc>
                <a:spcPts val="5111"/>
              </a:lnSpc>
            </a:pP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078904" y="537527"/>
            <a:ext cx="1213019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Data Manipulation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12542"/>
            <a:ext cx="954492" cy="2388682"/>
            <a:chOff x="0" y="0"/>
            <a:chExt cx="251389" cy="629118"/>
          </a:xfrm>
        </p:grpSpPr>
        <p:sp>
          <p:nvSpPr>
            <p:cNvPr name="Freeform 3" id="3"/>
            <p:cNvSpPr/>
            <p:nvPr/>
          </p:nvSpPr>
          <p:spPr>
            <a:xfrm flipH="false" flipV="false" rot="0">
              <a:off x="0" y="0"/>
              <a:ext cx="251389" cy="629118"/>
            </a:xfrm>
            <a:custGeom>
              <a:avLst/>
              <a:gdLst/>
              <a:ahLst/>
              <a:cxnLst/>
              <a:rect r="r" b="b" t="t" l="l"/>
              <a:pathLst>
                <a:path h="629118" w="251389">
                  <a:moveTo>
                    <a:pt x="125694" y="0"/>
                  </a:moveTo>
                  <a:lnTo>
                    <a:pt x="125694" y="0"/>
                  </a:lnTo>
                  <a:cubicBezTo>
                    <a:pt x="195114" y="0"/>
                    <a:pt x="251389" y="56275"/>
                    <a:pt x="251389" y="125694"/>
                  </a:cubicBezTo>
                  <a:lnTo>
                    <a:pt x="251389" y="503423"/>
                  </a:lnTo>
                  <a:cubicBezTo>
                    <a:pt x="251389" y="536760"/>
                    <a:pt x="238146" y="568731"/>
                    <a:pt x="214574" y="592303"/>
                  </a:cubicBezTo>
                  <a:cubicBezTo>
                    <a:pt x="191002" y="615875"/>
                    <a:pt x="159031" y="629118"/>
                    <a:pt x="125694" y="629118"/>
                  </a:cubicBezTo>
                  <a:lnTo>
                    <a:pt x="125694" y="629118"/>
                  </a:lnTo>
                  <a:cubicBezTo>
                    <a:pt x="56275" y="629118"/>
                    <a:pt x="0" y="572843"/>
                    <a:pt x="0" y="503423"/>
                  </a:cubicBezTo>
                  <a:lnTo>
                    <a:pt x="0" y="125694"/>
                  </a:lnTo>
                  <a:cubicBezTo>
                    <a:pt x="0" y="92358"/>
                    <a:pt x="13243" y="60387"/>
                    <a:pt x="36815" y="36815"/>
                  </a:cubicBezTo>
                  <a:cubicBezTo>
                    <a:pt x="60387" y="13243"/>
                    <a:pt x="92358" y="0"/>
                    <a:pt x="125694" y="0"/>
                  </a:cubicBezTo>
                  <a:close/>
                </a:path>
              </a:pathLst>
            </a:custGeom>
            <a:solidFill>
              <a:srgbClr val="FAE7BC"/>
            </a:solidFill>
          </p:spPr>
        </p:sp>
        <p:sp>
          <p:nvSpPr>
            <p:cNvPr name="TextBox 4" id="4"/>
            <p:cNvSpPr txBox="true"/>
            <p:nvPr/>
          </p:nvSpPr>
          <p:spPr>
            <a:xfrm>
              <a:off x="0" y="-38100"/>
              <a:ext cx="251389" cy="6672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1194341"/>
            <a:ext cx="954492" cy="1952281"/>
            <a:chOff x="0" y="0"/>
            <a:chExt cx="251389" cy="514181"/>
          </a:xfrm>
        </p:grpSpPr>
        <p:sp>
          <p:nvSpPr>
            <p:cNvPr name="Freeform 6" id="6"/>
            <p:cNvSpPr/>
            <p:nvPr/>
          </p:nvSpPr>
          <p:spPr>
            <a:xfrm flipH="false" flipV="false" rot="0">
              <a:off x="0" y="0"/>
              <a:ext cx="251389" cy="514181"/>
            </a:xfrm>
            <a:custGeom>
              <a:avLst/>
              <a:gdLst/>
              <a:ahLst/>
              <a:cxnLst/>
              <a:rect r="r" b="b" t="t" l="l"/>
              <a:pathLst>
                <a:path h="514181" w="251389">
                  <a:moveTo>
                    <a:pt x="125694" y="0"/>
                  </a:moveTo>
                  <a:lnTo>
                    <a:pt x="125694" y="0"/>
                  </a:lnTo>
                  <a:cubicBezTo>
                    <a:pt x="195114" y="0"/>
                    <a:pt x="251389" y="56275"/>
                    <a:pt x="251389" y="125694"/>
                  </a:cubicBezTo>
                  <a:lnTo>
                    <a:pt x="251389" y="388487"/>
                  </a:lnTo>
                  <a:cubicBezTo>
                    <a:pt x="251389" y="421823"/>
                    <a:pt x="238146" y="453794"/>
                    <a:pt x="214574" y="477366"/>
                  </a:cubicBezTo>
                  <a:cubicBezTo>
                    <a:pt x="191002" y="500938"/>
                    <a:pt x="159031" y="514181"/>
                    <a:pt x="125694" y="514181"/>
                  </a:cubicBezTo>
                  <a:lnTo>
                    <a:pt x="125694" y="514181"/>
                  </a:lnTo>
                  <a:cubicBezTo>
                    <a:pt x="92358" y="514181"/>
                    <a:pt x="60387" y="500938"/>
                    <a:pt x="36815" y="477366"/>
                  </a:cubicBezTo>
                  <a:cubicBezTo>
                    <a:pt x="13243" y="453794"/>
                    <a:pt x="0" y="421823"/>
                    <a:pt x="0" y="388487"/>
                  </a:cubicBezTo>
                  <a:lnTo>
                    <a:pt x="0" y="125694"/>
                  </a:lnTo>
                  <a:cubicBezTo>
                    <a:pt x="0" y="92358"/>
                    <a:pt x="13243" y="60387"/>
                    <a:pt x="36815" y="36815"/>
                  </a:cubicBezTo>
                  <a:cubicBezTo>
                    <a:pt x="60387" y="13243"/>
                    <a:pt x="92358" y="0"/>
                    <a:pt x="125694" y="0"/>
                  </a:cubicBezTo>
                  <a:close/>
                </a:path>
              </a:pathLst>
            </a:custGeom>
            <a:solidFill>
              <a:srgbClr val="FAE7BC"/>
            </a:solidFill>
          </p:spPr>
        </p:sp>
        <p:sp>
          <p:nvSpPr>
            <p:cNvPr name="TextBox 7" id="7"/>
            <p:cNvSpPr txBox="true"/>
            <p:nvPr/>
          </p:nvSpPr>
          <p:spPr>
            <a:xfrm>
              <a:off x="0" y="-38100"/>
              <a:ext cx="251389" cy="552281"/>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0" y="1028700"/>
            <a:ext cx="8692391" cy="4359408"/>
          </a:xfrm>
          <a:custGeom>
            <a:avLst/>
            <a:gdLst/>
            <a:ahLst/>
            <a:cxnLst/>
            <a:rect r="r" b="b" t="t" l="l"/>
            <a:pathLst>
              <a:path h="4359408" w="8692391">
                <a:moveTo>
                  <a:pt x="0" y="0"/>
                </a:moveTo>
                <a:lnTo>
                  <a:pt x="8692391" y="0"/>
                </a:lnTo>
                <a:lnTo>
                  <a:pt x="8692391" y="4359408"/>
                </a:lnTo>
                <a:lnTo>
                  <a:pt x="0" y="4359408"/>
                </a:lnTo>
                <a:lnTo>
                  <a:pt x="0" y="0"/>
                </a:lnTo>
                <a:close/>
              </a:path>
            </a:pathLst>
          </a:custGeom>
          <a:blipFill>
            <a:blip r:embed="rId2"/>
            <a:stretch>
              <a:fillRect l="-6752" t="-19635" r="-6471" b="-7293"/>
            </a:stretch>
          </a:blipFill>
        </p:spPr>
      </p:sp>
      <p:sp>
        <p:nvSpPr>
          <p:cNvPr name="Freeform 9" id="9"/>
          <p:cNvSpPr/>
          <p:nvPr/>
        </p:nvSpPr>
        <p:spPr>
          <a:xfrm flipH="false" flipV="false" rot="0">
            <a:off x="8923110" y="1028700"/>
            <a:ext cx="8592546" cy="4382347"/>
          </a:xfrm>
          <a:custGeom>
            <a:avLst/>
            <a:gdLst/>
            <a:ahLst/>
            <a:cxnLst/>
            <a:rect r="r" b="b" t="t" l="l"/>
            <a:pathLst>
              <a:path h="4382347" w="8592546">
                <a:moveTo>
                  <a:pt x="0" y="0"/>
                </a:moveTo>
                <a:lnTo>
                  <a:pt x="8592546" y="0"/>
                </a:lnTo>
                <a:lnTo>
                  <a:pt x="8592546" y="4382347"/>
                </a:lnTo>
                <a:lnTo>
                  <a:pt x="0" y="4382347"/>
                </a:lnTo>
                <a:lnTo>
                  <a:pt x="0" y="0"/>
                </a:lnTo>
                <a:close/>
              </a:path>
            </a:pathLst>
          </a:custGeom>
          <a:blipFill>
            <a:blip r:embed="rId3"/>
            <a:stretch>
              <a:fillRect l="-6225" t="-18308" r="-7639" b="-7212"/>
            </a:stretch>
          </a:blipFill>
        </p:spPr>
      </p:sp>
      <p:sp>
        <p:nvSpPr>
          <p:cNvPr name="Freeform 10" id="10"/>
          <p:cNvSpPr/>
          <p:nvPr/>
        </p:nvSpPr>
        <p:spPr>
          <a:xfrm flipH="false" flipV="false" rot="0">
            <a:off x="4346196" y="5612960"/>
            <a:ext cx="8592068" cy="4369325"/>
          </a:xfrm>
          <a:custGeom>
            <a:avLst/>
            <a:gdLst/>
            <a:ahLst/>
            <a:cxnLst/>
            <a:rect r="r" b="b" t="t" l="l"/>
            <a:pathLst>
              <a:path h="4369325" w="8592068">
                <a:moveTo>
                  <a:pt x="0" y="0"/>
                </a:moveTo>
                <a:lnTo>
                  <a:pt x="8592068" y="0"/>
                </a:lnTo>
                <a:lnTo>
                  <a:pt x="8592068" y="4369325"/>
                </a:lnTo>
                <a:lnTo>
                  <a:pt x="0" y="4369325"/>
                </a:lnTo>
                <a:lnTo>
                  <a:pt x="0" y="0"/>
                </a:lnTo>
                <a:close/>
              </a:path>
            </a:pathLst>
          </a:custGeom>
          <a:blipFill>
            <a:blip r:embed="rId4"/>
            <a:stretch>
              <a:fillRect l="-6453" t="-18207" r="-6453" b="-662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3882" y="1281145"/>
            <a:ext cx="8625719" cy="4301763"/>
          </a:xfrm>
          <a:custGeom>
            <a:avLst/>
            <a:gdLst/>
            <a:ahLst/>
            <a:cxnLst/>
            <a:rect r="r" b="b" t="t" l="l"/>
            <a:pathLst>
              <a:path h="4301763" w="8625719">
                <a:moveTo>
                  <a:pt x="0" y="0"/>
                </a:moveTo>
                <a:lnTo>
                  <a:pt x="8625719" y="0"/>
                </a:lnTo>
                <a:lnTo>
                  <a:pt x="8625719" y="4301763"/>
                </a:lnTo>
                <a:lnTo>
                  <a:pt x="0" y="4301763"/>
                </a:lnTo>
                <a:lnTo>
                  <a:pt x="0" y="0"/>
                </a:lnTo>
                <a:close/>
              </a:path>
            </a:pathLst>
          </a:custGeom>
          <a:blipFill>
            <a:blip r:embed="rId2"/>
            <a:stretch>
              <a:fillRect l="-6155" t="-18513" r="-6435" b="-8415"/>
            </a:stretch>
          </a:blipFill>
        </p:spPr>
      </p:sp>
      <p:grpSp>
        <p:nvGrpSpPr>
          <p:cNvPr name="Group 3" id="3"/>
          <p:cNvGrpSpPr/>
          <p:nvPr/>
        </p:nvGrpSpPr>
        <p:grpSpPr>
          <a:xfrm rot="0">
            <a:off x="0" y="-1242115"/>
            <a:ext cx="887765" cy="2270815"/>
            <a:chOff x="0" y="0"/>
            <a:chExt cx="233815" cy="598075"/>
          </a:xfrm>
        </p:grpSpPr>
        <p:sp>
          <p:nvSpPr>
            <p:cNvPr name="Freeform 4" id="4"/>
            <p:cNvSpPr/>
            <p:nvPr/>
          </p:nvSpPr>
          <p:spPr>
            <a:xfrm flipH="false" flipV="false" rot="0">
              <a:off x="0" y="0"/>
              <a:ext cx="233815" cy="598075"/>
            </a:xfrm>
            <a:custGeom>
              <a:avLst/>
              <a:gdLst/>
              <a:ahLst/>
              <a:cxnLst/>
              <a:rect r="r" b="b" t="t" l="l"/>
              <a:pathLst>
                <a:path h="598075" w="233815">
                  <a:moveTo>
                    <a:pt x="116907" y="0"/>
                  </a:moveTo>
                  <a:lnTo>
                    <a:pt x="116907" y="0"/>
                  </a:lnTo>
                  <a:cubicBezTo>
                    <a:pt x="181473" y="0"/>
                    <a:pt x="233815" y="52341"/>
                    <a:pt x="233815" y="116907"/>
                  </a:cubicBezTo>
                  <a:lnTo>
                    <a:pt x="233815" y="481167"/>
                  </a:lnTo>
                  <a:cubicBezTo>
                    <a:pt x="233815" y="545734"/>
                    <a:pt x="181473" y="598075"/>
                    <a:pt x="116907" y="598075"/>
                  </a:cubicBezTo>
                  <a:lnTo>
                    <a:pt x="116907" y="598075"/>
                  </a:lnTo>
                  <a:cubicBezTo>
                    <a:pt x="52341" y="598075"/>
                    <a:pt x="0" y="545734"/>
                    <a:pt x="0" y="481167"/>
                  </a:cubicBezTo>
                  <a:lnTo>
                    <a:pt x="0" y="116907"/>
                  </a:lnTo>
                  <a:cubicBezTo>
                    <a:pt x="0" y="52341"/>
                    <a:pt x="52341" y="0"/>
                    <a:pt x="116907" y="0"/>
                  </a:cubicBezTo>
                  <a:close/>
                </a:path>
              </a:pathLst>
            </a:custGeom>
            <a:solidFill>
              <a:srgbClr val="FAE7BC"/>
            </a:solidFill>
          </p:spPr>
        </p:sp>
        <p:sp>
          <p:nvSpPr>
            <p:cNvPr name="TextBox 5" id="5"/>
            <p:cNvSpPr txBox="true"/>
            <p:nvPr/>
          </p:nvSpPr>
          <p:spPr>
            <a:xfrm>
              <a:off x="0" y="-38100"/>
              <a:ext cx="233815" cy="63617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396619" y="-1423093"/>
            <a:ext cx="891381" cy="2451793"/>
            <a:chOff x="0" y="0"/>
            <a:chExt cx="234767" cy="645740"/>
          </a:xfrm>
        </p:grpSpPr>
        <p:sp>
          <p:nvSpPr>
            <p:cNvPr name="Freeform 7" id="7"/>
            <p:cNvSpPr/>
            <p:nvPr/>
          </p:nvSpPr>
          <p:spPr>
            <a:xfrm flipH="false" flipV="false" rot="0">
              <a:off x="0" y="0"/>
              <a:ext cx="234767" cy="645740"/>
            </a:xfrm>
            <a:custGeom>
              <a:avLst/>
              <a:gdLst/>
              <a:ahLst/>
              <a:cxnLst/>
              <a:rect r="r" b="b" t="t" l="l"/>
              <a:pathLst>
                <a:path h="645740" w="234767">
                  <a:moveTo>
                    <a:pt x="117383" y="0"/>
                  </a:moveTo>
                  <a:lnTo>
                    <a:pt x="117383" y="0"/>
                  </a:lnTo>
                  <a:cubicBezTo>
                    <a:pt x="148516" y="0"/>
                    <a:pt x="178372" y="12367"/>
                    <a:pt x="200386" y="34381"/>
                  </a:cubicBezTo>
                  <a:cubicBezTo>
                    <a:pt x="222400" y="56394"/>
                    <a:pt x="234767" y="86251"/>
                    <a:pt x="234767" y="117383"/>
                  </a:cubicBezTo>
                  <a:lnTo>
                    <a:pt x="234767" y="528356"/>
                  </a:lnTo>
                  <a:cubicBezTo>
                    <a:pt x="234767" y="559488"/>
                    <a:pt x="222400" y="589345"/>
                    <a:pt x="200386" y="611359"/>
                  </a:cubicBezTo>
                  <a:cubicBezTo>
                    <a:pt x="178372" y="633373"/>
                    <a:pt x="148516" y="645740"/>
                    <a:pt x="117383" y="645740"/>
                  </a:cubicBezTo>
                  <a:lnTo>
                    <a:pt x="117383" y="645740"/>
                  </a:lnTo>
                  <a:cubicBezTo>
                    <a:pt x="86251" y="645740"/>
                    <a:pt x="56394" y="633373"/>
                    <a:pt x="34381" y="611359"/>
                  </a:cubicBezTo>
                  <a:cubicBezTo>
                    <a:pt x="12367" y="589345"/>
                    <a:pt x="0" y="559488"/>
                    <a:pt x="0" y="528356"/>
                  </a:cubicBezTo>
                  <a:lnTo>
                    <a:pt x="0" y="117383"/>
                  </a:lnTo>
                  <a:cubicBezTo>
                    <a:pt x="0" y="86251"/>
                    <a:pt x="12367" y="56394"/>
                    <a:pt x="34381" y="34381"/>
                  </a:cubicBezTo>
                  <a:cubicBezTo>
                    <a:pt x="56394" y="12367"/>
                    <a:pt x="86251" y="0"/>
                    <a:pt x="117383" y="0"/>
                  </a:cubicBezTo>
                  <a:close/>
                </a:path>
              </a:pathLst>
            </a:custGeom>
            <a:solidFill>
              <a:srgbClr val="FAE7BC"/>
            </a:solidFill>
          </p:spPr>
        </p:sp>
        <p:sp>
          <p:nvSpPr>
            <p:cNvPr name="TextBox 8" id="8"/>
            <p:cNvSpPr txBox="true"/>
            <p:nvPr/>
          </p:nvSpPr>
          <p:spPr>
            <a:xfrm>
              <a:off x="0" y="-38100"/>
              <a:ext cx="234767" cy="68384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9144000" y="1281145"/>
            <a:ext cx="8570832" cy="4383122"/>
          </a:xfrm>
          <a:custGeom>
            <a:avLst/>
            <a:gdLst/>
            <a:ahLst/>
            <a:cxnLst/>
            <a:rect r="r" b="b" t="t" l="l"/>
            <a:pathLst>
              <a:path h="4383122" w="8570832">
                <a:moveTo>
                  <a:pt x="0" y="0"/>
                </a:moveTo>
                <a:lnTo>
                  <a:pt x="8570832" y="0"/>
                </a:lnTo>
                <a:lnTo>
                  <a:pt x="8570832" y="4383122"/>
                </a:lnTo>
                <a:lnTo>
                  <a:pt x="0" y="4383122"/>
                </a:lnTo>
                <a:lnTo>
                  <a:pt x="0" y="0"/>
                </a:lnTo>
                <a:close/>
              </a:path>
            </a:pathLst>
          </a:custGeom>
          <a:blipFill>
            <a:blip r:embed="rId3"/>
            <a:stretch>
              <a:fillRect l="-6489" t="-18207" r="-7053" b="-6620"/>
            </a:stretch>
          </a:blipFill>
        </p:spPr>
      </p:sp>
      <p:sp>
        <p:nvSpPr>
          <p:cNvPr name="Freeform 10" id="10"/>
          <p:cNvSpPr/>
          <p:nvPr/>
        </p:nvSpPr>
        <p:spPr>
          <a:xfrm flipH="false" flipV="false" rot="0">
            <a:off x="4940383" y="5866909"/>
            <a:ext cx="8258436" cy="4153594"/>
          </a:xfrm>
          <a:custGeom>
            <a:avLst/>
            <a:gdLst/>
            <a:ahLst/>
            <a:cxnLst/>
            <a:rect r="r" b="b" t="t" l="l"/>
            <a:pathLst>
              <a:path h="4153594" w="8258436">
                <a:moveTo>
                  <a:pt x="0" y="0"/>
                </a:moveTo>
                <a:lnTo>
                  <a:pt x="8258436" y="0"/>
                </a:lnTo>
                <a:lnTo>
                  <a:pt x="8258436" y="4153595"/>
                </a:lnTo>
                <a:lnTo>
                  <a:pt x="0" y="4153595"/>
                </a:lnTo>
                <a:lnTo>
                  <a:pt x="0" y="0"/>
                </a:lnTo>
                <a:close/>
              </a:path>
            </a:pathLst>
          </a:custGeom>
          <a:blipFill>
            <a:blip r:embed="rId4"/>
            <a:stretch>
              <a:fillRect l="-7661" t="-19182" r="-6526" b="-8462"/>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63100" cy="2956684"/>
            <a:chOff x="0" y="0"/>
            <a:chExt cx="279993" cy="778715"/>
          </a:xfrm>
        </p:grpSpPr>
        <p:sp>
          <p:nvSpPr>
            <p:cNvPr name="Freeform 11" id="11"/>
            <p:cNvSpPr/>
            <p:nvPr/>
          </p:nvSpPr>
          <p:spPr>
            <a:xfrm flipH="false" flipV="false" rot="0">
              <a:off x="0" y="0"/>
              <a:ext cx="279993" cy="778715"/>
            </a:xfrm>
            <a:custGeom>
              <a:avLst/>
              <a:gdLst/>
              <a:ahLst/>
              <a:cxnLst/>
              <a:rect r="r" b="b" t="t" l="l"/>
              <a:pathLst>
                <a:path h="778715" w="279993">
                  <a:moveTo>
                    <a:pt x="139997" y="0"/>
                  </a:moveTo>
                  <a:lnTo>
                    <a:pt x="139997" y="0"/>
                  </a:lnTo>
                  <a:cubicBezTo>
                    <a:pt x="217315" y="0"/>
                    <a:pt x="279993" y="62679"/>
                    <a:pt x="279993" y="139997"/>
                  </a:cubicBezTo>
                  <a:lnTo>
                    <a:pt x="279993" y="638719"/>
                  </a:lnTo>
                  <a:cubicBezTo>
                    <a:pt x="279993" y="675848"/>
                    <a:pt x="265244" y="711457"/>
                    <a:pt x="238989" y="737711"/>
                  </a:cubicBezTo>
                  <a:cubicBezTo>
                    <a:pt x="212735" y="763966"/>
                    <a:pt x="177126" y="778715"/>
                    <a:pt x="139997" y="778715"/>
                  </a:cubicBezTo>
                  <a:lnTo>
                    <a:pt x="139997" y="778715"/>
                  </a:lnTo>
                  <a:cubicBezTo>
                    <a:pt x="102867" y="778715"/>
                    <a:pt x="67259" y="763966"/>
                    <a:pt x="41004" y="737711"/>
                  </a:cubicBezTo>
                  <a:cubicBezTo>
                    <a:pt x="14750" y="711457"/>
                    <a:pt x="0" y="675848"/>
                    <a:pt x="0" y="638719"/>
                  </a:cubicBezTo>
                  <a:lnTo>
                    <a:pt x="0" y="139997"/>
                  </a:lnTo>
                  <a:cubicBezTo>
                    <a:pt x="0" y="102867"/>
                    <a:pt x="14750" y="67259"/>
                    <a:pt x="41004" y="41004"/>
                  </a:cubicBezTo>
                  <a:cubicBezTo>
                    <a:pt x="67259" y="14750"/>
                    <a:pt x="102867" y="0"/>
                    <a:pt x="139997" y="0"/>
                  </a:cubicBezTo>
                  <a:close/>
                </a:path>
              </a:pathLst>
            </a:custGeom>
            <a:solidFill>
              <a:srgbClr val="FAE7BC"/>
            </a:solidFill>
          </p:spPr>
        </p:sp>
        <p:sp>
          <p:nvSpPr>
            <p:cNvPr name="TextBox 12" id="12"/>
            <p:cNvSpPr txBox="true"/>
            <p:nvPr/>
          </p:nvSpPr>
          <p:spPr>
            <a:xfrm>
              <a:off x="0" y="-38100"/>
              <a:ext cx="27999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4679107" y="933450"/>
            <a:ext cx="817245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Univariate Analysis Steps</a:t>
            </a:r>
          </a:p>
        </p:txBody>
      </p:sp>
      <p:sp>
        <p:nvSpPr>
          <p:cNvPr name="TextBox 14" id="14"/>
          <p:cNvSpPr txBox="true"/>
          <p:nvPr/>
        </p:nvSpPr>
        <p:spPr>
          <a:xfrm rot="0">
            <a:off x="1824806" y="2942298"/>
            <a:ext cx="13881052" cy="4469478"/>
          </a:xfrm>
          <a:prstGeom prst="rect">
            <a:avLst/>
          </a:prstGeom>
        </p:spPr>
        <p:txBody>
          <a:bodyPr anchor="t" rtlCol="false" tIns="0" lIns="0" bIns="0" rIns="0">
            <a:spAutoFit/>
          </a:bodyPr>
          <a:lstStyle/>
          <a:p>
            <a:pPr algn="just" marL="741927" indent="-370963" lvl="1">
              <a:lnSpc>
                <a:spcPts val="4811"/>
              </a:lnSpc>
              <a:buFont typeface="Arial"/>
              <a:buChar char="•"/>
            </a:pPr>
            <a:r>
              <a:rPr lang="en-US" sz="3436">
                <a:solidFill>
                  <a:srgbClr val="000000"/>
                </a:solidFill>
                <a:latin typeface="Times New Roman"/>
                <a:ea typeface="Times New Roman"/>
                <a:cs typeface="Times New Roman"/>
                <a:sym typeface="Times New Roman"/>
              </a:rPr>
              <a:t>Used value_counts() to see frequency distribution of inverter types, stabilizer presence, and warranty terms.</a:t>
            </a:r>
          </a:p>
          <a:p>
            <a:pPr algn="just" marL="741927" indent="-370963" lvl="1">
              <a:lnSpc>
                <a:spcPts val="4811"/>
              </a:lnSpc>
              <a:buFont typeface="Arial"/>
              <a:buChar char="•"/>
            </a:pPr>
            <a:r>
              <a:rPr lang="en-US" sz="3436">
                <a:solidFill>
                  <a:srgbClr val="000000"/>
                </a:solidFill>
                <a:latin typeface="Times New Roman"/>
                <a:ea typeface="Times New Roman"/>
                <a:cs typeface="Times New Roman"/>
                <a:sym typeface="Times New Roman"/>
              </a:rPr>
              <a:t>Used histograms and pie charts to visualize categorical feature distribution.</a:t>
            </a:r>
          </a:p>
          <a:p>
            <a:pPr algn="just" marL="741927" indent="-370963" lvl="1">
              <a:lnSpc>
                <a:spcPts val="4811"/>
              </a:lnSpc>
              <a:buFont typeface="Arial"/>
              <a:buChar char="•"/>
            </a:pPr>
            <a:r>
              <a:rPr lang="en-US" sz="3436">
                <a:solidFill>
                  <a:srgbClr val="000000"/>
                </a:solidFill>
                <a:latin typeface="Times New Roman"/>
                <a:ea typeface="Times New Roman"/>
                <a:cs typeface="Times New Roman"/>
                <a:sym typeface="Times New Roman"/>
              </a:rPr>
              <a:t>Analyzed descriptive statistics (mean, median, mode) for prices and ratings.</a:t>
            </a:r>
          </a:p>
          <a:p>
            <a:pPr algn="ctr">
              <a:lnSpc>
                <a:spcPts val="625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0890" y="-895003"/>
            <a:ext cx="1089301" cy="2184834"/>
            <a:chOff x="0" y="0"/>
            <a:chExt cx="286894" cy="575429"/>
          </a:xfrm>
        </p:grpSpPr>
        <p:sp>
          <p:nvSpPr>
            <p:cNvPr name="Freeform 3" id="3"/>
            <p:cNvSpPr/>
            <p:nvPr/>
          </p:nvSpPr>
          <p:spPr>
            <a:xfrm flipH="false" flipV="false" rot="0">
              <a:off x="0" y="0"/>
              <a:ext cx="286894" cy="575429"/>
            </a:xfrm>
            <a:custGeom>
              <a:avLst/>
              <a:gdLst/>
              <a:ahLst/>
              <a:cxnLst/>
              <a:rect r="r" b="b" t="t" l="l"/>
              <a:pathLst>
                <a:path h="575429" w="286894">
                  <a:moveTo>
                    <a:pt x="143447" y="0"/>
                  </a:moveTo>
                  <a:lnTo>
                    <a:pt x="143447" y="0"/>
                  </a:lnTo>
                  <a:cubicBezTo>
                    <a:pt x="181492" y="0"/>
                    <a:pt x="217978" y="15113"/>
                    <a:pt x="244879" y="42015"/>
                  </a:cubicBezTo>
                  <a:cubicBezTo>
                    <a:pt x="271781" y="68916"/>
                    <a:pt x="286894" y="105403"/>
                    <a:pt x="286894" y="143447"/>
                  </a:cubicBezTo>
                  <a:lnTo>
                    <a:pt x="286894" y="431982"/>
                  </a:lnTo>
                  <a:cubicBezTo>
                    <a:pt x="286894" y="470027"/>
                    <a:pt x="271781" y="506513"/>
                    <a:pt x="244879" y="533415"/>
                  </a:cubicBezTo>
                  <a:cubicBezTo>
                    <a:pt x="217978" y="560316"/>
                    <a:pt x="181492" y="575429"/>
                    <a:pt x="143447" y="575429"/>
                  </a:cubicBezTo>
                  <a:lnTo>
                    <a:pt x="143447" y="575429"/>
                  </a:lnTo>
                  <a:cubicBezTo>
                    <a:pt x="105403" y="575429"/>
                    <a:pt x="68916" y="560316"/>
                    <a:pt x="42015" y="533415"/>
                  </a:cubicBezTo>
                  <a:cubicBezTo>
                    <a:pt x="15113" y="506513"/>
                    <a:pt x="0" y="470027"/>
                    <a:pt x="0" y="431982"/>
                  </a:cubicBezTo>
                  <a:lnTo>
                    <a:pt x="0" y="143447"/>
                  </a:lnTo>
                  <a:cubicBezTo>
                    <a:pt x="0" y="105403"/>
                    <a:pt x="15113" y="68916"/>
                    <a:pt x="42015" y="42015"/>
                  </a:cubicBezTo>
                  <a:cubicBezTo>
                    <a:pt x="68916" y="15113"/>
                    <a:pt x="105403" y="0"/>
                    <a:pt x="143447" y="0"/>
                  </a:cubicBezTo>
                  <a:close/>
                </a:path>
              </a:pathLst>
            </a:custGeom>
            <a:solidFill>
              <a:srgbClr val="FAE7BC"/>
            </a:solidFill>
          </p:spPr>
        </p:sp>
        <p:sp>
          <p:nvSpPr>
            <p:cNvPr name="TextBox 4" id="4"/>
            <p:cNvSpPr txBox="true"/>
            <p:nvPr/>
          </p:nvSpPr>
          <p:spPr>
            <a:xfrm>
              <a:off x="0" y="-38100"/>
              <a:ext cx="286894" cy="61352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89294" y="-521713"/>
            <a:ext cx="1073475" cy="2015392"/>
            <a:chOff x="0" y="0"/>
            <a:chExt cx="282726" cy="530803"/>
          </a:xfrm>
        </p:grpSpPr>
        <p:sp>
          <p:nvSpPr>
            <p:cNvPr name="Freeform 6" id="6"/>
            <p:cNvSpPr/>
            <p:nvPr/>
          </p:nvSpPr>
          <p:spPr>
            <a:xfrm flipH="false" flipV="false" rot="0">
              <a:off x="0" y="0"/>
              <a:ext cx="282726" cy="530803"/>
            </a:xfrm>
            <a:custGeom>
              <a:avLst/>
              <a:gdLst/>
              <a:ahLst/>
              <a:cxnLst/>
              <a:rect r="r" b="b" t="t" l="l"/>
              <a:pathLst>
                <a:path h="530803" w="282726">
                  <a:moveTo>
                    <a:pt x="141363" y="0"/>
                  </a:moveTo>
                  <a:lnTo>
                    <a:pt x="141363" y="0"/>
                  </a:lnTo>
                  <a:cubicBezTo>
                    <a:pt x="219436" y="0"/>
                    <a:pt x="282726" y="63290"/>
                    <a:pt x="282726" y="141363"/>
                  </a:cubicBezTo>
                  <a:lnTo>
                    <a:pt x="282726" y="389440"/>
                  </a:lnTo>
                  <a:cubicBezTo>
                    <a:pt x="282726" y="467513"/>
                    <a:pt x="219436" y="530803"/>
                    <a:pt x="141363" y="530803"/>
                  </a:cubicBezTo>
                  <a:lnTo>
                    <a:pt x="141363" y="530803"/>
                  </a:lnTo>
                  <a:cubicBezTo>
                    <a:pt x="103871" y="530803"/>
                    <a:pt x="67915" y="515909"/>
                    <a:pt x="41404" y="489399"/>
                  </a:cubicBezTo>
                  <a:cubicBezTo>
                    <a:pt x="14894" y="462888"/>
                    <a:pt x="0" y="426932"/>
                    <a:pt x="0" y="389440"/>
                  </a:cubicBezTo>
                  <a:lnTo>
                    <a:pt x="0" y="141363"/>
                  </a:lnTo>
                  <a:cubicBezTo>
                    <a:pt x="0" y="103871"/>
                    <a:pt x="14894" y="67915"/>
                    <a:pt x="41404" y="41404"/>
                  </a:cubicBezTo>
                  <a:cubicBezTo>
                    <a:pt x="67915" y="14894"/>
                    <a:pt x="103871" y="0"/>
                    <a:pt x="141363" y="0"/>
                  </a:cubicBezTo>
                  <a:close/>
                </a:path>
              </a:pathLst>
            </a:custGeom>
            <a:solidFill>
              <a:srgbClr val="FAE7BC"/>
            </a:solidFill>
          </p:spPr>
        </p:sp>
        <p:sp>
          <p:nvSpPr>
            <p:cNvPr name="TextBox 7" id="7"/>
            <p:cNvSpPr txBox="true"/>
            <p:nvPr/>
          </p:nvSpPr>
          <p:spPr>
            <a:xfrm>
              <a:off x="0" y="-38100"/>
              <a:ext cx="282726" cy="56890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20890" y="1493679"/>
            <a:ext cx="8420816" cy="4175821"/>
          </a:xfrm>
          <a:custGeom>
            <a:avLst/>
            <a:gdLst/>
            <a:ahLst/>
            <a:cxnLst/>
            <a:rect r="r" b="b" t="t" l="l"/>
            <a:pathLst>
              <a:path h="4175821" w="8420816">
                <a:moveTo>
                  <a:pt x="0" y="0"/>
                </a:moveTo>
                <a:lnTo>
                  <a:pt x="8420816" y="0"/>
                </a:lnTo>
                <a:lnTo>
                  <a:pt x="8420816" y="4175821"/>
                </a:lnTo>
                <a:lnTo>
                  <a:pt x="0" y="4175821"/>
                </a:lnTo>
                <a:lnTo>
                  <a:pt x="0" y="0"/>
                </a:lnTo>
                <a:close/>
              </a:path>
            </a:pathLst>
          </a:custGeom>
          <a:blipFill>
            <a:blip r:embed="rId2"/>
            <a:stretch>
              <a:fillRect l="-6471" t="-19858" r="-6752" b="-8510"/>
            </a:stretch>
          </a:blipFill>
        </p:spPr>
      </p:sp>
      <p:sp>
        <p:nvSpPr>
          <p:cNvPr name="Freeform 9" id="9"/>
          <p:cNvSpPr/>
          <p:nvPr/>
        </p:nvSpPr>
        <p:spPr>
          <a:xfrm flipH="false" flipV="false" rot="0">
            <a:off x="8867867" y="1506024"/>
            <a:ext cx="8170543" cy="4163477"/>
          </a:xfrm>
          <a:custGeom>
            <a:avLst/>
            <a:gdLst/>
            <a:ahLst/>
            <a:cxnLst/>
            <a:rect r="r" b="b" t="t" l="l"/>
            <a:pathLst>
              <a:path h="4163477" w="8170543">
                <a:moveTo>
                  <a:pt x="0" y="0"/>
                </a:moveTo>
                <a:lnTo>
                  <a:pt x="8170543" y="0"/>
                </a:lnTo>
                <a:lnTo>
                  <a:pt x="8170543" y="4163476"/>
                </a:lnTo>
                <a:lnTo>
                  <a:pt x="0" y="4163476"/>
                </a:lnTo>
                <a:lnTo>
                  <a:pt x="0" y="0"/>
                </a:lnTo>
                <a:close/>
              </a:path>
            </a:pathLst>
          </a:custGeom>
          <a:blipFill>
            <a:blip r:embed="rId3"/>
            <a:stretch>
              <a:fillRect l="-6747" t="-18759" r="-6390" b="-6069"/>
            </a:stretch>
          </a:blipFill>
        </p:spPr>
      </p:sp>
      <p:sp>
        <p:nvSpPr>
          <p:cNvPr name="Freeform 10" id="10"/>
          <p:cNvSpPr/>
          <p:nvPr/>
        </p:nvSpPr>
        <p:spPr>
          <a:xfrm flipH="false" flipV="false" rot="0">
            <a:off x="287929" y="5869525"/>
            <a:ext cx="8353778" cy="4248956"/>
          </a:xfrm>
          <a:custGeom>
            <a:avLst/>
            <a:gdLst/>
            <a:ahLst/>
            <a:cxnLst/>
            <a:rect r="r" b="b" t="t" l="l"/>
            <a:pathLst>
              <a:path h="4248956" w="8353778">
                <a:moveTo>
                  <a:pt x="0" y="0"/>
                </a:moveTo>
                <a:lnTo>
                  <a:pt x="8353777" y="0"/>
                </a:lnTo>
                <a:lnTo>
                  <a:pt x="8353777" y="4248956"/>
                </a:lnTo>
                <a:lnTo>
                  <a:pt x="0" y="4248956"/>
                </a:lnTo>
                <a:lnTo>
                  <a:pt x="0" y="0"/>
                </a:lnTo>
                <a:close/>
              </a:path>
            </a:pathLst>
          </a:custGeom>
          <a:blipFill>
            <a:blip r:embed="rId4"/>
            <a:stretch>
              <a:fillRect l="-6242" t="-18968" r="-7945" b="-7252"/>
            </a:stretch>
          </a:blipFill>
        </p:spPr>
      </p:sp>
      <p:sp>
        <p:nvSpPr>
          <p:cNvPr name="Freeform 11" id="11"/>
          <p:cNvSpPr/>
          <p:nvPr/>
        </p:nvSpPr>
        <p:spPr>
          <a:xfrm flipH="false" flipV="false" rot="0">
            <a:off x="8892426" y="5951796"/>
            <a:ext cx="8121425" cy="4084415"/>
          </a:xfrm>
          <a:custGeom>
            <a:avLst/>
            <a:gdLst/>
            <a:ahLst/>
            <a:cxnLst/>
            <a:rect r="r" b="b" t="t" l="l"/>
            <a:pathLst>
              <a:path h="4084415" w="8121425">
                <a:moveTo>
                  <a:pt x="0" y="0"/>
                </a:moveTo>
                <a:lnTo>
                  <a:pt x="8121425" y="0"/>
                </a:lnTo>
                <a:lnTo>
                  <a:pt x="8121425" y="4084415"/>
                </a:lnTo>
                <a:lnTo>
                  <a:pt x="0" y="4084415"/>
                </a:lnTo>
                <a:lnTo>
                  <a:pt x="0" y="0"/>
                </a:lnTo>
                <a:close/>
              </a:path>
            </a:pathLst>
          </a:custGeom>
          <a:blipFill>
            <a:blip r:embed="rId5"/>
            <a:stretch>
              <a:fillRect l="-6172" t="-19526" r="-6733" b="-6694"/>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7089" y="1028700"/>
            <a:ext cx="8527801" cy="4312444"/>
          </a:xfrm>
          <a:custGeom>
            <a:avLst/>
            <a:gdLst/>
            <a:ahLst/>
            <a:cxnLst/>
            <a:rect r="r" b="b" t="t" l="l"/>
            <a:pathLst>
              <a:path h="4312444" w="8527801">
                <a:moveTo>
                  <a:pt x="0" y="0"/>
                </a:moveTo>
                <a:lnTo>
                  <a:pt x="8527801" y="0"/>
                </a:lnTo>
                <a:lnTo>
                  <a:pt x="8527801" y="4312444"/>
                </a:lnTo>
                <a:lnTo>
                  <a:pt x="0" y="4312444"/>
                </a:lnTo>
                <a:lnTo>
                  <a:pt x="0" y="0"/>
                </a:lnTo>
                <a:close/>
              </a:path>
            </a:pathLst>
          </a:custGeom>
          <a:blipFill>
            <a:blip r:embed="rId2"/>
            <a:stretch>
              <a:fillRect l="-5859" t="-18207" r="-6417" b="-6620"/>
            </a:stretch>
          </a:blipFill>
        </p:spPr>
      </p:sp>
      <p:sp>
        <p:nvSpPr>
          <p:cNvPr name="Freeform 3" id="3"/>
          <p:cNvSpPr/>
          <p:nvPr/>
        </p:nvSpPr>
        <p:spPr>
          <a:xfrm flipH="false" flipV="false" rot="0">
            <a:off x="9364890" y="1069677"/>
            <a:ext cx="8318268" cy="4230490"/>
          </a:xfrm>
          <a:custGeom>
            <a:avLst/>
            <a:gdLst/>
            <a:ahLst/>
            <a:cxnLst/>
            <a:rect r="r" b="b" t="t" l="l"/>
            <a:pathLst>
              <a:path h="4230490" w="8318268">
                <a:moveTo>
                  <a:pt x="0" y="0"/>
                </a:moveTo>
                <a:lnTo>
                  <a:pt x="8318268" y="0"/>
                </a:lnTo>
                <a:lnTo>
                  <a:pt x="8318268" y="4230490"/>
                </a:lnTo>
                <a:lnTo>
                  <a:pt x="0" y="4230490"/>
                </a:lnTo>
                <a:lnTo>
                  <a:pt x="0" y="0"/>
                </a:lnTo>
                <a:close/>
              </a:path>
            </a:pathLst>
          </a:custGeom>
          <a:blipFill>
            <a:blip r:embed="rId3"/>
            <a:stretch>
              <a:fillRect l="-6771" t="-18308" r="-6771" b="-7212"/>
            </a:stretch>
          </a:blipFill>
        </p:spPr>
      </p:sp>
      <p:sp>
        <p:nvSpPr>
          <p:cNvPr name="Freeform 4" id="4"/>
          <p:cNvSpPr/>
          <p:nvPr/>
        </p:nvSpPr>
        <p:spPr>
          <a:xfrm flipH="false" flipV="false" rot="0">
            <a:off x="4650245" y="5530478"/>
            <a:ext cx="8987511" cy="4494769"/>
          </a:xfrm>
          <a:custGeom>
            <a:avLst/>
            <a:gdLst/>
            <a:ahLst/>
            <a:cxnLst/>
            <a:rect r="r" b="b" t="t" l="l"/>
            <a:pathLst>
              <a:path h="4494769" w="8987511">
                <a:moveTo>
                  <a:pt x="0" y="0"/>
                </a:moveTo>
                <a:lnTo>
                  <a:pt x="8987510" y="0"/>
                </a:lnTo>
                <a:lnTo>
                  <a:pt x="8987510" y="4494769"/>
                </a:lnTo>
                <a:lnTo>
                  <a:pt x="0" y="4494769"/>
                </a:lnTo>
                <a:lnTo>
                  <a:pt x="0" y="0"/>
                </a:lnTo>
                <a:close/>
              </a:path>
            </a:pathLst>
          </a:custGeom>
          <a:blipFill>
            <a:blip r:embed="rId4"/>
            <a:stretch>
              <a:fillRect l="-6453" t="-19635" r="-6453" b="-7293"/>
            </a:stretch>
          </a:blipFill>
        </p:spPr>
      </p:sp>
      <p:grpSp>
        <p:nvGrpSpPr>
          <p:cNvPr name="Group 5" id="5"/>
          <p:cNvGrpSpPr/>
          <p:nvPr/>
        </p:nvGrpSpPr>
        <p:grpSpPr>
          <a:xfrm rot="0">
            <a:off x="-34400" y="-1147448"/>
            <a:ext cx="871488" cy="2217125"/>
            <a:chOff x="0" y="0"/>
            <a:chExt cx="229528" cy="583934"/>
          </a:xfrm>
        </p:grpSpPr>
        <p:sp>
          <p:nvSpPr>
            <p:cNvPr name="Freeform 6" id="6"/>
            <p:cNvSpPr/>
            <p:nvPr/>
          </p:nvSpPr>
          <p:spPr>
            <a:xfrm flipH="false" flipV="false" rot="0">
              <a:off x="0" y="0"/>
              <a:ext cx="229528" cy="583934"/>
            </a:xfrm>
            <a:custGeom>
              <a:avLst/>
              <a:gdLst/>
              <a:ahLst/>
              <a:cxnLst/>
              <a:rect r="r" b="b" t="t" l="l"/>
              <a:pathLst>
                <a:path h="583934" w="229528">
                  <a:moveTo>
                    <a:pt x="114764" y="0"/>
                  </a:moveTo>
                  <a:lnTo>
                    <a:pt x="114764" y="0"/>
                  </a:lnTo>
                  <a:cubicBezTo>
                    <a:pt x="145201" y="0"/>
                    <a:pt x="174392" y="12091"/>
                    <a:pt x="195914" y="33614"/>
                  </a:cubicBezTo>
                  <a:cubicBezTo>
                    <a:pt x="217437" y="55136"/>
                    <a:pt x="229528" y="84327"/>
                    <a:pt x="229528" y="114764"/>
                  </a:cubicBezTo>
                  <a:lnTo>
                    <a:pt x="229528" y="469170"/>
                  </a:lnTo>
                  <a:cubicBezTo>
                    <a:pt x="229528" y="499608"/>
                    <a:pt x="217437" y="528798"/>
                    <a:pt x="195914" y="550321"/>
                  </a:cubicBezTo>
                  <a:cubicBezTo>
                    <a:pt x="174392" y="571843"/>
                    <a:pt x="145201" y="583934"/>
                    <a:pt x="114764" y="583934"/>
                  </a:cubicBezTo>
                  <a:lnTo>
                    <a:pt x="114764" y="583934"/>
                  </a:lnTo>
                  <a:cubicBezTo>
                    <a:pt x="51382" y="583934"/>
                    <a:pt x="0" y="532553"/>
                    <a:pt x="0" y="469170"/>
                  </a:cubicBezTo>
                  <a:lnTo>
                    <a:pt x="0" y="114764"/>
                  </a:lnTo>
                  <a:cubicBezTo>
                    <a:pt x="0" y="51382"/>
                    <a:pt x="51382" y="0"/>
                    <a:pt x="114764" y="0"/>
                  </a:cubicBezTo>
                  <a:close/>
                </a:path>
              </a:pathLst>
            </a:custGeom>
            <a:solidFill>
              <a:srgbClr val="FAE7BC"/>
            </a:solidFill>
          </p:spPr>
        </p:sp>
        <p:sp>
          <p:nvSpPr>
            <p:cNvPr name="TextBox 7" id="7"/>
            <p:cNvSpPr txBox="true"/>
            <p:nvPr/>
          </p:nvSpPr>
          <p:spPr>
            <a:xfrm>
              <a:off x="0" y="-38100"/>
              <a:ext cx="229528" cy="62203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458602"/>
            <a:ext cx="1028700" cy="1528279"/>
            <a:chOff x="0" y="0"/>
            <a:chExt cx="270933" cy="402510"/>
          </a:xfrm>
        </p:grpSpPr>
        <p:sp>
          <p:nvSpPr>
            <p:cNvPr name="Freeform 9" id="9"/>
            <p:cNvSpPr/>
            <p:nvPr/>
          </p:nvSpPr>
          <p:spPr>
            <a:xfrm flipH="false" flipV="false" rot="0">
              <a:off x="0" y="0"/>
              <a:ext cx="270933" cy="402510"/>
            </a:xfrm>
            <a:custGeom>
              <a:avLst/>
              <a:gdLst/>
              <a:ahLst/>
              <a:cxnLst/>
              <a:rect r="r" b="b" t="t" l="l"/>
              <a:pathLst>
                <a:path h="402510" w="270933">
                  <a:moveTo>
                    <a:pt x="135467" y="0"/>
                  </a:moveTo>
                  <a:lnTo>
                    <a:pt x="135467" y="0"/>
                  </a:lnTo>
                  <a:cubicBezTo>
                    <a:pt x="171395" y="0"/>
                    <a:pt x="205851" y="14272"/>
                    <a:pt x="231256" y="39677"/>
                  </a:cubicBezTo>
                  <a:cubicBezTo>
                    <a:pt x="256661" y="65082"/>
                    <a:pt x="270933" y="99539"/>
                    <a:pt x="270933" y="135467"/>
                  </a:cubicBezTo>
                  <a:lnTo>
                    <a:pt x="270933" y="267043"/>
                  </a:lnTo>
                  <a:cubicBezTo>
                    <a:pt x="270933" y="302971"/>
                    <a:pt x="256661" y="337427"/>
                    <a:pt x="231256" y="362832"/>
                  </a:cubicBezTo>
                  <a:cubicBezTo>
                    <a:pt x="205851" y="388237"/>
                    <a:pt x="171395" y="402510"/>
                    <a:pt x="135467" y="402510"/>
                  </a:cubicBezTo>
                  <a:lnTo>
                    <a:pt x="135467" y="402510"/>
                  </a:lnTo>
                  <a:cubicBezTo>
                    <a:pt x="99539" y="402510"/>
                    <a:pt x="65082" y="388237"/>
                    <a:pt x="39677" y="362832"/>
                  </a:cubicBezTo>
                  <a:cubicBezTo>
                    <a:pt x="14272" y="337427"/>
                    <a:pt x="0" y="302971"/>
                    <a:pt x="0" y="267043"/>
                  </a:cubicBezTo>
                  <a:lnTo>
                    <a:pt x="0" y="135467"/>
                  </a:lnTo>
                  <a:cubicBezTo>
                    <a:pt x="0" y="99539"/>
                    <a:pt x="14272" y="65082"/>
                    <a:pt x="39677" y="39677"/>
                  </a:cubicBezTo>
                  <a:cubicBezTo>
                    <a:pt x="65082" y="14272"/>
                    <a:pt x="99539" y="0"/>
                    <a:pt x="135467" y="0"/>
                  </a:cubicBezTo>
                  <a:close/>
                </a:path>
              </a:pathLst>
            </a:custGeom>
            <a:solidFill>
              <a:srgbClr val="FAE7BC"/>
            </a:solidFill>
          </p:spPr>
        </p:sp>
        <p:sp>
          <p:nvSpPr>
            <p:cNvPr name="TextBox 10" id="10"/>
            <p:cNvSpPr txBox="true"/>
            <p:nvPr/>
          </p:nvSpPr>
          <p:spPr>
            <a:xfrm>
              <a:off x="0" y="-38100"/>
              <a:ext cx="270933" cy="44061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4401848" y="542392"/>
            <a:ext cx="8708700" cy="1760357"/>
          </a:xfrm>
          <a:prstGeom prst="rect">
            <a:avLst/>
          </a:prstGeom>
        </p:spPr>
        <p:txBody>
          <a:bodyPr anchor="t" rtlCol="false" tIns="0" lIns="0" bIns="0" rIns="0">
            <a:spAutoFit/>
          </a:bodyPr>
          <a:lstStyle/>
          <a:p>
            <a:pPr algn="ctr">
              <a:lnSpc>
                <a:spcPts val="7024"/>
              </a:lnSpc>
            </a:pPr>
            <a:r>
              <a:rPr lang="en-US" sz="5017" b="true">
                <a:solidFill>
                  <a:srgbClr val="000000"/>
                </a:solidFill>
                <a:latin typeface="Canva Sans Bold"/>
                <a:ea typeface="Canva Sans Bold"/>
                <a:cs typeface="Canva Sans Bold"/>
                <a:sym typeface="Canva Sans Bold"/>
              </a:rPr>
              <a:t>Bivariate Analysis Steps</a:t>
            </a:r>
          </a:p>
          <a:p>
            <a:pPr algn="ctr">
              <a:lnSpc>
                <a:spcPts val="7024"/>
              </a:lnSpc>
            </a:pPr>
          </a:p>
        </p:txBody>
      </p:sp>
      <p:sp>
        <p:nvSpPr>
          <p:cNvPr name="TextBox 14" id="14"/>
          <p:cNvSpPr txBox="true"/>
          <p:nvPr/>
        </p:nvSpPr>
        <p:spPr>
          <a:xfrm rot="0">
            <a:off x="1745347" y="2554104"/>
            <a:ext cx="14021702" cy="4057673"/>
          </a:xfrm>
          <a:prstGeom prst="rect">
            <a:avLst/>
          </a:prstGeom>
        </p:spPr>
        <p:txBody>
          <a:bodyPr anchor="t" rtlCol="false" tIns="0" lIns="0" bIns="0" rIns="0">
            <a:spAutoFit/>
          </a:bodyPr>
          <a:lstStyle/>
          <a:p>
            <a:pPr algn="just" marL="818854" indent="-409427" lvl="1">
              <a:lnSpc>
                <a:spcPts val="5309"/>
              </a:lnSpc>
              <a:buFont typeface="Arial"/>
              <a:buChar char="•"/>
            </a:pPr>
            <a:r>
              <a:rPr lang="en-US" sz="3792">
                <a:solidFill>
                  <a:srgbClr val="000000"/>
                </a:solidFill>
                <a:latin typeface="Times New Roman"/>
                <a:ea typeface="Times New Roman"/>
                <a:cs typeface="Times New Roman"/>
                <a:sym typeface="Times New Roman"/>
              </a:rPr>
              <a:t>Compared price vs. rating using scatter plots.</a:t>
            </a:r>
          </a:p>
          <a:p>
            <a:pPr algn="just" marL="818854" indent="-409427" lvl="1">
              <a:lnSpc>
                <a:spcPts val="5309"/>
              </a:lnSpc>
              <a:buFont typeface="Arial"/>
              <a:buChar char="•"/>
            </a:pPr>
            <a:r>
              <a:rPr lang="en-US" sz="3792">
                <a:solidFill>
                  <a:srgbClr val="000000"/>
                </a:solidFill>
                <a:latin typeface="Times New Roman"/>
                <a:ea typeface="Times New Roman"/>
                <a:cs typeface="Times New Roman"/>
                <a:sym typeface="Times New Roman"/>
              </a:rPr>
              <a:t>Created bar plots to compare average price by inverter type.</a:t>
            </a:r>
          </a:p>
          <a:p>
            <a:pPr algn="just" marL="818854" indent="-409427" lvl="1">
              <a:lnSpc>
                <a:spcPts val="5309"/>
              </a:lnSpc>
              <a:buFont typeface="Arial"/>
              <a:buChar char="•"/>
            </a:pPr>
            <a:r>
              <a:rPr lang="en-US" sz="3792">
                <a:solidFill>
                  <a:srgbClr val="000000"/>
                </a:solidFill>
                <a:latin typeface="Times New Roman"/>
                <a:ea typeface="Times New Roman"/>
                <a:cs typeface="Times New Roman"/>
                <a:sym typeface="Times New Roman"/>
              </a:rPr>
              <a:t>Used grouped aggregations to analyze warranty vs. price and stabilizer vs. rating.</a:t>
            </a:r>
          </a:p>
          <a:p>
            <a:pPr algn="just" marL="818854" indent="-409427" lvl="1">
              <a:lnSpc>
                <a:spcPts val="5309"/>
              </a:lnSpc>
              <a:buFont typeface="Arial"/>
              <a:buChar char="•"/>
            </a:pPr>
            <a:r>
              <a:rPr lang="en-US" sz="3792">
                <a:solidFill>
                  <a:srgbClr val="000000"/>
                </a:solidFill>
                <a:latin typeface="Times New Roman"/>
                <a:ea typeface="Times New Roman"/>
                <a:cs typeface="Times New Roman"/>
                <a:sym typeface="Times New Roman"/>
              </a:rPr>
              <a:t>Checked correlations between numeric columns (price, rating).</a:t>
            </a:r>
          </a:p>
          <a:p>
            <a:pPr algn="just">
              <a:lnSpc>
                <a:spcPts val="530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6593" y="1028700"/>
            <a:ext cx="8747407" cy="4448319"/>
          </a:xfrm>
          <a:custGeom>
            <a:avLst/>
            <a:gdLst/>
            <a:ahLst/>
            <a:cxnLst/>
            <a:rect r="r" b="b" t="t" l="l"/>
            <a:pathLst>
              <a:path h="4448319" w="8747407">
                <a:moveTo>
                  <a:pt x="0" y="0"/>
                </a:moveTo>
                <a:lnTo>
                  <a:pt x="8747407" y="0"/>
                </a:lnTo>
                <a:lnTo>
                  <a:pt x="8747407" y="4448319"/>
                </a:lnTo>
                <a:lnTo>
                  <a:pt x="0" y="4448319"/>
                </a:lnTo>
                <a:lnTo>
                  <a:pt x="0" y="0"/>
                </a:lnTo>
                <a:close/>
              </a:path>
            </a:pathLst>
          </a:custGeom>
          <a:blipFill>
            <a:blip r:embed="rId2"/>
            <a:stretch>
              <a:fillRect l="-6453" t="-18207" r="-6453" b="-6620"/>
            </a:stretch>
          </a:blipFill>
        </p:spPr>
      </p:sp>
      <p:sp>
        <p:nvSpPr>
          <p:cNvPr name="Freeform 3" id="3"/>
          <p:cNvSpPr/>
          <p:nvPr/>
        </p:nvSpPr>
        <p:spPr>
          <a:xfrm flipH="false" flipV="false" rot="0">
            <a:off x="9144000" y="1028700"/>
            <a:ext cx="8649235" cy="4448319"/>
          </a:xfrm>
          <a:custGeom>
            <a:avLst/>
            <a:gdLst/>
            <a:ahLst/>
            <a:cxnLst/>
            <a:rect r="r" b="b" t="t" l="l"/>
            <a:pathLst>
              <a:path h="4448319" w="8649235">
                <a:moveTo>
                  <a:pt x="0" y="0"/>
                </a:moveTo>
                <a:lnTo>
                  <a:pt x="8649235" y="0"/>
                </a:lnTo>
                <a:lnTo>
                  <a:pt x="8649235" y="4448319"/>
                </a:lnTo>
                <a:lnTo>
                  <a:pt x="0" y="4448319"/>
                </a:lnTo>
                <a:lnTo>
                  <a:pt x="0" y="0"/>
                </a:lnTo>
                <a:close/>
              </a:path>
            </a:pathLst>
          </a:custGeom>
          <a:blipFill>
            <a:blip r:embed="rId3"/>
            <a:stretch>
              <a:fillRect l="-6526" t="-18207" r="-7661" b="-6620"/>
            </a:stretch>
          </a:blipFill>
        </p:spPr>
      </p:sp>
      <p:sp>
        <p:nvSpPr>
          <p:cNvPr name="Freeform 4" id="4"/>
          <p:cNvSpPr/>
          <p:nvPr/>
        </p:nvSpPr>
        <p:spPr>
          <a:xfrm flipH="false" flipV="false" rot="0">
            <a:off x="1532598" y="5539208"/>
            <a:ext cx="5724543" cy="4393991"/>
          </a:xfrm>
          <a:custGeom>
            <a:avLst/>
            <a:gdLst/>
            <a:ahLst/>
            <a:cxnLst/>
            <a:rect r="r" b="b" t="t" l="l"/>
            <a:pathLst>
              <a:path h="4393991" w="5724543">
                <a:moveTo>
                  <a:pt x="0" y="0"/>
                </a:moveTo>
                <a:lnTo>
                  <a:pt x="5724542" y="0"/>
                </a:lnTo>
                <a:lnTo>
                  <a:pt x="5724542" y="4393990"/>
                </a:lnTo>
                <a:lnTo>
                  <a:pt x="0" y="4393990"/>
                </a:lnTo>
                <a:lnTo>
                  <a:pt x="0" y="0"/>
                </a:lnTo>
                <a:close/>
              </a:path>
            </a:pathLst>
          </a:custGeom>
          <a:blipFill>
            <a:blip r:embed="rId4"/>
            <a:stretch>
              <a:fillRect l="-22049" t="-53143" r="-99773" b="-9336"/>
            </a:stretch>
          </a:blipFill>
        </p:spPr>
      </p:sp>
      <p:sp>
        <p:nvSpPr>
          <p:cNvPr name="Freeform 5" id="5"/>
          <p:cNvSpPr/>
          <p:nvPr/>
        </p:nvSpPr>
        <p:spPr>
          <a:xfrm flipH="false" flipV="false" rot="0">
            <a:off x="7730476" y="5477019"/>
            <a:ext cx="8991560" cy="4518367"/>
          </a:xfrm>
          <a:custGeom>
            <a:avLst/>
            <a:gdLst/>
            <a:ahLst/>
            <a:cxnLst/>
            <a:rect r="r" b="b" t="t" l="l"/>
            <a:pathLst>
              <a:path h="4518367" w="8991560">
                <a:moveTo>
                  <a:pt x="0" y="0"/>
                </a:moveTo>
                <a:lnTo>
                  <a:pt x="8991560" y="0"/>
                </a:lnTo>
                <a:lnTo>
                  <a:pt x="8991560" y="4518368"/>
                </a:lnTo>
                <a:lnTo>
                  <a:pt x="0" y="4518368"/>
                </a:lnTo>
                <a:lnTo>
                  <a:pt x="0" y="0"/>
                </a:lnTo>
                <a:close/>
              </a:path>
            </a:pathLst>
          </a:custGeom>
          <a:blipFill>
            <a:blip r:embed="rId5"/>
            <a:stretch>
              <a:fillRect l="-7168" t="-19971" r="-8221" b="-9130"/>
            </a:stretch>
          </a:blipFill>
        </p:spPr>
      </p:sp>
      <p:grpSp>
        <p:nvGrpSpPr>
          <p:cNvPr name="Group 6" id="6"/>
          <p:cNvGrpSpPr/>
          <p:nvPr/>
        </p:nvGrpSpPr>
        <p:grpSpPr>
          <a:xfrm rot="0">
            <a:off x="0" y="-1131230"/>
            <a:ext cx="828269" cy="2262459"/>
            <a:chOff x="0" y="0"/>
            <a:chExt cx="218145" cy="595874"/>
          </a:xfrm>
        </p:grpSpPr>
        <p:sp>
          <p:nvSpPr>
            <p:cNvPr name="Freeform 7" id="7"/>
            <p:cNvSpPr/>
            <p:nvPr/>
          </p:nvSpPr>
          <p:spPr>
            <a:xfrm flipH="false" flipV="false" rot="0">
              <a:off x="0" y="0"/>
              <a:ext cx="218145" cy="595874"/>
            </a:xfrm>
            <a:custGeom>
              <a:avLst/>
              <a:gdLst/>
              <a:ahLst/>
              <a:cxnLst/>
              <a:rect r="r" b="b" t="t" l="l"/>
              <a:pathLst>
                <a:path h="595874" w="218145">
                  <a:moveTo>
                    <a:pt x="109073" y="0"/>
                  </a:moveTo>
                  <a:lnTo>
                    <a:pt x="109073" y="0"/>
                  </a:lnTo>
                  <a:cubicBezTo>
                    <a:pt x="169312" y="0"/>
                    <a:pt x="218145" y="48833"/>
                    <a:pt x="218145" y="109073"/>
                  </a:cubicBezTo>
                  <a:lnTo>
                    <a:pt x="218145" y="486802"/>
                  </a:lnTo>
                  <a:cubicBezTo>
                    <a:pt x="218145" y="547041"/>
                    <a:pt x="169312" y="595874"/>
                    <a:pt x="109073" y="595874"/>
                  </a:cubicBezTo>
                  <a:lnTo>
                    <a:pt x="109073" y="595874"/>
                  </a:lnTo>
                  <a:cubicBezTo>
                    <a:pt x="48833" y="595874"/>
                    <a:pt x="0" y="547041"/>
                    <a:pt x="0" y="486802"/>
                  </a:cubicBezTo>
                  <a:lnTo>
                    <a:pt x="0" y="109073"/>
                  </a:lnTo>
                  <a:cubicBezTo>
                    <a:pt x="0" y="48833"/>
                    <a:pt x="48833" y="0"/>
                    <a:pt x="109073" y="0"/>
                  </a:cubicBezTo>
                  <a:close/>
                </a:path>
              </a:pathLst>
            </a:custGeom>
            <a:solidFill>
              <a:srgbClr val="FAE7BC"/>
            </a:solidFill>
          </p:spPr>
        </p:sp>
        <p:sp>
          <p:nvSpPr>
            <p:cNvPr name="TextBox 8" id="8"/>
            <p:cNvSpPr txBox="true"/>
            <p:nvPr/>
          </p:nvSpPr>
          <p:spPr>
            <a:xfrm>
              <a:off x="0" y="-38100"/>
              <a:ext cx="218145" cy="633974"/>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459731" y="-757940"/>
            <a:ext cx="735697" cy="1889170"/>
            <a:chOff x="0" y="0"/>
            <a:chExt cx="193764" cy="497559"/>
          </a:xfrm>
        </p:grpSpPr>
        <p:sp>
          <p:nvSpPr>
            <p:cNvPr name="Freeform 10" id="10"/>
            <p:cNvSpPr/>
            <p:nvPr/>
          </p:nvSpPr>
          <p:spPr>
            <a:xfrm flipH="false" flipV="false" rot="0">
              <a:off x="0" y="0"/>
              <a:ext cx="193764" cy="497559"/>
            </a:xfrm>
            <a:custGeom>
              <a:avLst/>
              <a:gdLst/>
              <a:ahLst/>
              <a:cxnLst/>
              <a:rect r="r" b="b" t="t" l="l"/>
              <a:pathLst>
                <a:path h="497559" w="193764">
                  <a:moveTo>
                    <a:pt x="96882" y="0"/>
                  </a:moveTo>
                  <a:lnTo>
                    <a:pt x="96882" y="0"/>
                  </a:lnTo>
                  <a:cubicBezTo>
                    <a:pt x="122577" y="0"/>
                    <a:pt x="147219" y="10207"/>
                    <a:pt x="165388" y="28376"/>
                  </a:cubicBezTo>
                  <a:cubicBezTo>
                    <a:pt x="183557" y="46545"/>
                    <a:pt x="193764" y="71187"/>
                    <a:pt x="193764" y="96882"/>
                  </a:cubicBezTo>
                  <a:lnTo>
                    <a:pt x="193764" y="400677"/>
                  </a:lnTo>
                  <a:cubicBezTo>
                    <a:pt x="193764" y="454184"/>
                    <a:pt x="150388" y="497559"/>
                    <a:pt x="96882" y="497559"/>
                  </a:cubicBezTo>
                  <a:lnTo>
                    <a:pt x="96882" y="497559"/>
                  </a:lnTo>
                  <a:cubicBezTo>
                    <a:pt x="71187" y="497559"/>
                    <a:pt x="46545" y="487352"/>
                    <a:pt x="28376" y="469183"/>
                  </a:cubicBezTo>
                  <a:cubicBezTo>
                    <a:pt x="10207" y="451014"/>
                    <a:pt x="0" y="426372"/>
                    <a:pt x="0" y="400677"/>
                  </a:cubicBezTo>
                  <a:lnTo>
                    <a:pt x="0" y="96882"/>
                  </a:lnTo>
                  <a:cubicBezTo>
                    <a:pt x="0" y="43375"/>
                    <a:pt x="43375" y="0"/>
                    <a:pt x="96882" y="0"/>
                  </a:cubicBezTo>
                  <a:close/>
                </a:path>
              </a:pathLst>
            </a:custGeom>
            <a:solidFill>
              <a:srgbClr val="FAE7BC"/>
            </a:solidFill>
          </p:spPr>
        </p:sp>
        <p:sp>
          <p:nvSpPr>
            <p:cNvPr name="TextBox 11" id="11"/>
            <p:cNvSpPr txBox="true"/>
            <p:nvPr/>
          </p:nvSpPr>
          <p:spPr>
            <a:xfrm>
              <a:off x="0" y="-38100"/>
              <a:ext cx="193764" cy="53565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8010" y="681597"/>
            <a:ext cx="11063978" cy="1285418"/>
          </a:xfrm>
          <a:prstGeom prst="rect">
            <a:avLst/>
          </a:prstGeom>
        </p:spPr>
        <p:txBody>
          <a:bodyPr anchor="t" rtlCol="false" tIns="0" lIns="0" bIns="0" rIns="0">
            <a:spAutoFit/>
          </a:bodyPr>
          <a:lstStyle/>
          <a:p>
            <a:pPr algn="ctr">
              <a:lnSpc>
                <a:spcPts val="10482"/>
              </a:lnSpc>
            </a:pPr>
            <a:r>
              <a:rPr lang="en-US" b="true" sz="7487">
                <a:solidFill>
                  <a:srgbClr val="000000"/>
                </a:solidFill>
                <a:latin typeface="Century Gothic Paneuropean Bold"/>
                <a:ea typeface="Century Gothic Paneuropean Bold"/>
                <a:cs typeface="Century Gothic Paneuropean Bold"/>
                <a:sym typeface="Century Gothic Paneuropean Bold"/>
              </a:rPr>
              <a:t>TABLE OF CONTENTS</a:t>
            </a:r>
          </a:p>
        </p:txBody>
      </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36855" y="2294890"/>
            <a:ext cx="10553831" cy="6833235"/>
          </a:xfrm>
          <a:prstGeom prst="rect">
            <a:avLst/>
          </a:prstGeom>
        </p:spPr>
        <p:txBody>
          <a:bodyPr anchor="t" rtlCol="false" tIns="0" lIns="0" bIns="0" rIns="0">
            <a:spAutoFit/>
          </a:bodyPr>
          <a:lstStyle/>
          <a:p>
            <a:pPr algn="l">
              <a:lnSpc>
                <a:spcPts val="4900"/>
              </a:lnSpc>
            </a:pPr>
            <a:r>
              <a:rPr lang="en-US" sz="3500">
                <a:solidFill>
                  <a:srgbClr val="000000"/>
                </a:solidFill>
                <a:latin typeface="Times New Roman"/>
                <a:ea typeface="Times New Roman"/>
                <a:cs typeface="Times New Roman"/>
                <a:sym typeface="Times New Roman"/>
              </a:rPr>
              <a:t>1.About us</a:t>
            </a:r>
          </a:p>
          <a:p>
            <a:pPr algn="l">
              <a:lnSpc>
                <a:spcPts val="4900"/>
              </a:lnSpc>
            </a:pPr>
            <a:r>
              <a:rPr lang="en-US" sz="3500">
                <a:solidFill>
                  <a:srgbClr val="000000"/>
                </a:solidFill>
                <a:latin typeface="Times New Roman"/>
                <a:ea typeface="Times New Roman"/>
                <a:cs typeface="Times New Roman"/>
                <a:sym typeface="Times New Roman"/>
              </a:rPr>
              <a:t>2.Business problem and Domain</a:t>
            </a:r>
          </a:p>
          <a:p>
            <a:pPr algn="l">
              <a:lnSpc>
                <a:spcPts val="4900"/>
              </a:lnSpc>
            </a:pPr>
            <a:r>
              <a:rPr lang="en-US" sz="3500">
                <a:solidFill>
                  <a:srgbClr val="000000"/>
                </a:solidFill>
                <a:latin typeface="Times New Roman"/>
                <a:ea typeface="Times New Roman"/>
                <a:cs typeface="Times New Roman"/>
                <a:sym typeface="Times New Roman"/>
              </a:rPr>
              <a:t>3.Objective</a:t>
            </a:r>
          </a:p>
          <a:p>
            <a:pPr algn="l">
              <a:lnSpc>
                <a:spcPts val="4900"/>
              </a:lnSpc>
            </a:pPr>
            <a:r>
              <a:rPr lang="en-US" sz="3500">
                <a:solidFill>
                  <a:srgbClr val="000000"/>
                </a:solidFill>
                <a:latin typeface="Times New Roman"/>
                <a:ea typeface="Times New Roman"/>
                <a:cs typeface="Times New Roman"/>
                <a:sym typeface="Times New Roman"/>
              </a:rPr>
              <a:t>4.Web Scrapping-Details</a:t>
            </a:r>
          </a:p>
          <a:p>
            <a:pPr algn="l">
              <a:lnSpc>
                <a:spcPts val="4900"/>
              </a:lnSpc>
            </a:pPr>
            <a:r>
              <a:rPr lang="en-US" sz="3500">
                <a:solidFill>
                  <a:srgbClr val="000000"/>
                </a:solidFill>
                <a:latin typeface="Times New Roman"/>
                <a:ea typeface="Times New Roman"/>
                <a:cs typeface="Times New Roman"/>
                <a:sym typeface="Times New Roman"/>
              </a:rPr>
              <a:t>5.Summary</a:t>
            </a:r>
          </a:p>
          <a:p>
            <a:pPr algn="l">
              <a:lnSpc>
                <a:spcPts val="4900"/>
              </a:lnSpc>
            </a:pPr>
            <a:r>
              <a:rPr lang="en-US" sz="3500">
                <a:solidFill>
                  <a:srgbClr val="000000"/>
                </a:solidFill>
                <a:latin typeface="Times New Roman"/>
                <a:ea typeface="Times New Roman"/>
                <a:cs typeface="Times New Roman"/>
                <a:sym typeface="Times New Roman"/>
              </a:rPr>
              <a:t>6.Exploratory Data Analysis</a:t>
            </a:r>
          </a:p>
          <a:p>
            <a:pPr algn="l">
              <a:lnSpc>
                <a:spcPts val="4900"/>
              </a:lnSpc>
            </a:pPr>
            <a:r>
              <a:rPr lang="en-US" sz="3500">
                <a:solidFill>
                  <a:srgbClr val="000000"/>
                </a:solidFill>
                <a:latin typeface="Times New Roman"/>
                <a:ea typeface="Times New Roman"/>
                <a:cs typeface="Times New Roman"/>
                <a:sym typeface="Times New Roman"/>
              </a:rPr>
              <a:t>7.conclusion</a:t>
            </a:r>
          </a:p>
          <a:p>
            <a:pPr algn="l">
              <a:lnSpc>
                <a:spcPts val="4900"/>
              </a:lnSpc>
            </a:pPr>
            <a:r>
              <a:rPr lang="en-US" sz="3500">
                <a:solidFill>
                  <a:srgbClr val="000000"/>
                </a:solidFill>
                <a:latin typeface="Times New Roman"/>
                <a:ea typeface="Times New Roman"/>
                <a:cs typeface="Times New Roman"/>
                <a:sym typeface="Times New Roman"/>
              </a:rPr>
              <a:t>8.Actionable insights</a:t>
            </a:r>
          </a:p>
          <a:p>
            <a:pPr algn="ctr">
              <a:lnSpc>
                <a:spcPts val="7279"/>
              </a:lnSpc>
            </a:pPr>
          </a:p>
          <a:p>
            <a:pPr algn="ctr">
              <a:lnSpc>
                <a:spcPts val="727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7239655" cy="4995764"/>
          </a:xfrm>
          <a:custGeom>
            <a:avLst/>
            <a:gdLst/>
            <a:ahLst/>
            <a:cxnLst/>
            <a:rect r="r" b="b" t="t" l="l"/>
            <a:pathLst>
              <a:path h="4995764" w="7239655">
                <a:moveTo>
                  <a:pt x="0" y="0"/>
                </a:moveTo>
                <a:lnTo>
                  <a:pt x="7239655" y="0"/>
                </a:lnTo>
                <a:lnTo>
                  <a:pt x="7239655" y="4995764"/>
                </a:lnTo>
                <a:lnTo>
                  <a:pt x="0" y="4995764"/>
                </a:lnTo>
                <a:lnTo>
                  <a:pt x="0" y="0"/>
                </a:lnTo>
                <a:close/>
              </a:path>
            </a:pathLst>
          </a:custGeom>
          <a:blipFill>
            <a:blip r:embed="rId2"/>
            <a:stretch>
              <a:fillRect l="-8517" t="-19635" r="-47271" b="-7293"/>
            </a:stretch>
          </a:blipFill>
        </p:spPr>
      </p:sp>
      <p:sp>
        <p:nvSpPr>
          <p:cNvPr name="Freeform 3" id="3"/>
          <p:cNvSpPr/>
          <p:nvPr/>
        </p:nvSpPr>
        <p:spPr>
          <a:xfrm flipH="false" flipV="false" rot="0">
            <a:off x="4285637" y="6024464"/>
            <a:ext cx="7490429" cy="3777675"/>
          </a:xfrm>
          <a:custGeom>
            <a:avLst/>
            <a:gdLst/>
            <a:ahLst/>
            <a:cxnLst/>
            <a:rect r="r" b="b" t="t" l="l"/>
            <a:pathLst>
              <a:path h="3777675" w="7490429">
                <a:moveTo>
                  <a:pt x="0" y="0"/>
                </a:moveTo>
                <a:lnTo>
                  <a:pt x="7490430" y="0"/>
                </a:lnTo>
                <a:lnTo>
                  <a:pt x="7490430" y="3777675"/>
                </a:lnTo>
                <a:lnTo>
                  <a:pt x="0" y="3777675"/>
                </a:lnTo>
                <a:lnTo>
                  <a:pt x="0" y="0"/>
                </a:lnTo>
                <a:close/>
              </a:path>
            </a:pathLst>
          </a:custGeom>
          <a:blipFill>
            <a:blip r:embed="rId3"/>
            <a:stretch>
              <a:fillRect l="-6190" t="-17294" r="-7034" b="-8926"/>
            </a:stretch>
          </a:blipFill>
        </p:spPr>
      </p:sp>
      <p:sp>
        <p:nvSpPr>
          <p:cNvPr name="Freeform 4" id="4"/>
          <p:cNvSpPr/>
          <p:nvPr/>
        </p:nvSpPr>
        <p:spPr>
          <a:xfrm flipH="false" flipV="false" rot="0">
            <a:off x="8459594" y="1226489"/>
            <a:ext cx="7721324" cy="4600187"/>
          </a:xfrm>
          <a:custGeom>
            <a:avLst/>
            <a:gdLst/>
            <a:ahLst/>
            <a:cxnLst/>
            <a:rect r="r" b="b" t="t" l="l"/>
            <a:pathLst>
              <a:path h="4600187" w="7721324">
                <a:moveTo>
                  <a:pt x="0" y="0"/>
                </a:moveTo>
                <a:lnTo>
                  <a:pt x="7721324" y="0"/>
                </a:lnTo>
                <a:lnTo>
                  <a:pt x="7721324" y="4600186"/>
                </a:lnTo>
                <a:lnTo>
                  <a:pt x="0" y="4600186"/>
                </a:lnTo>
                <a:lnTo>
                  <a:pt x="0" y="0"/>
                </a:lnTo>
                <a:close/>
              </a:path>
            </a:pathLst>
          </a:custGeom>
          <a:blipFill>
            <a:blip r:embed="rId4"/>
            <a:stretch>
              <a:fillRect l="-6790" t="-16825" r="-23333" b="-5970"/>
            </a:stretch>
          </a:blipFill>
        </p:spPr>
      </p:sp>
      <p:grpSp>
        <p:nvGrpSpPr>
          <p:cNvPr name="Group 5" id="5"/>
          <p:cNvGrpSpPr/>
          <p:nvPr/>
        </p:nvGrpSpPr>
        <p:grpSpPr>
          <a:xfrm rot="0">
            <a:off x="0" y="-1052781"/>
            <a:ext cx="857993" cy="2279270"/>
            <a:chOff x="0" y="0"/>
            <a:chExt cx="225973" cy="600302"/>
          </a:xfrm>
        </p:grpSpPr>
        <p:sp>
          <p:nvSpPr>
            <p:cNvPr name="Freeform 6" id="6"/>
            <p:cNvSpPr/>
            <p:nvPr/>
          </p:nvSpPr>
          <p:spPr>
            <a:xfrm flipH="false" flipV="false" rot="0">
              <a:off x="0" y="0"/>
              <a:ext cx="225973" cy="600302"/>
            </a:xfrm>
            <a:custGeom>
              <a:avLst/>
              <a:gdLst/>
              <a:ahLst/>
              <a:cxnLst/>
              <a:rect r="r" b="b" t="t" l="l"/>
              <a:pathLst>
                <a:path h="600302" w="225973">
                  <a:moveTo>
                    <a:pt x="112987" y="0"/>
                  </a:moveTo>
                  <a:lnTo>
                    <a:pt x="112987" y="0"/>
                  </a:lnTo>
                  <a:cubicBezTo>
                    <a:pt x="175388" y="0"/>
                    <a:pt x="225973" y="50586"/>
                    <a:pt x="225973" y="112987"/>
                  </a:cubicBezTo>
                  <a:lnTo>
                    <a:pt x="225973" y="487315"/>
                  </a:lnTo>
                  <a:cubicBezTo>
                    <a:pt x="225973" y="549716"/>
                    <a:pt x="175388" y="600302"/>
                    <a:pt x="112987" y="600302"/>
                  </a:cubicBezTo>
                  <a:lnTo>
                    <a:pt x="112987" y="600302"/>
                  </a:lnTo>
                  <a:cubicBezTo>
                    <a:pt x="50586" y="600302"/>
                    <a:pt x="0" y="549716"/>
                    <a:pt x="0" y="487315"/>
                  </a:cubicBezTo>
                  <a:lnTo>
                    <a:pt x="0" y="112987"/>
                  </a:lnTo>
                  <a:cubicBezTo>
                    <a:pt x="0" y="50586"/>
                    <a:pt x="50586" y="0"/>
                    <a:pt x="112987" y="0"/>
                  </a:cubicBezTo>
                  <a:close/>
                </a:path>
              </a:pathLst>
            </a:custGeom>
            <a:solidFill>
              <a:srgbClr val="FAE7BC"/>
            </a:solidFill>
          </p:spPr>
        </p:sp>
        <p:sp>
          <p:nvSpPr>
            <p:cNvPr name="TextBox 7" id="7"/>
            <p:cNvSpPr txBox="true"/>
            <p:nvPr/>
          </p:nvSpPr>
          <p:spPr>
            <a:xfrm>
              <a:off x="0" y="-38100"/>
              <a:ext cx="225973" cy="63840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335340" y="-774158"/>
            <a:ext cx="952660" cy="2184603"/>
            <a:chOff x="0" y="0"/>
            <a:chExt cx="250906" cy="575369"/>
          </a:xfrm>
        </p:grpSpPr>
        <p:sp>
          <p:nvSpPr>
            <p:cNvPr name="Freeform 9" id="9"/>
            <p:cNvSpPr/>
            <p:nvPr/>
          </p:nvSpPr>
          <p:spPr>
            <a:xfrm flipH="false" flipV="false" rot="0">
              <a:off x="0" y="0"/>
              <a:ext cx="250906" cy="575369"/>
            </a:xfrm>
            <a:custGeom>
              <a:avLst/>
              <a:gdLst/>
              <a:ahLst/>
              <a:cxnLst/>
              <a:rect r="r" b="b" t="t" l="l"/>
              <a:pathLst>
                <a:path h="575369" w="250906">
                  <a:moveTo>
                    <a:pt x="125453" y="0"/>
                  </a:moveTo>
                  <a:lnTo>
                    <a:pt x="125453" y="0"/>
                  </a:lnTo>
                  <a:cubicBezTo>
                    <a:pt x="194739" y="0"/>
                    <a:pt x="250906" y="56167"/>
                    <a:pt x="250906" y="125453"/>
                  </a:cubicBezTo>
                  <a:lnTo>
                    <a:pt x="250906" y="449915"/>
                  </a:lnTo>
                  <a:cubicBezTo>
                    <a:pt x="250906" y="483188"/>
                    <a:pt x="237689" y="515097"/>
                    <a:pt x="214162" y="538624"/>
                  </a:cubicBezTo>
                  <a:cubicBezTo>
                    <a:pt x="190635" y="562151"/>
                    <a:pt x="158725" y="575369"/>
                    <a:pt x="125453" y="575369"/>
                  </a:cubicBezTo>
                  <a:lnTo>
                    <a:pt x="125453" y="575369"/>
                  </a:lnTo>
                  <a:cubicBezTo>
                    <a:pt x="92181" y="575369"/>
                    <a:pt x="60271" y="562151"/>
                    <a:pt x="36744" y="538624"/>
                  </a:cubicBezTo>
                  <a:cubicBezTo>
                    <a:pt x="13217" y="515097"/>
                    <a:pt x="0" y="483188"/>
                    <a:pt x="0" y="449915"/>
                  </a:cubicBezTo>
                  <a:lnTo>
                    <a:pt x="0" y="125453"/>
                  </a:lnTo>
                  <a:cubicBezTo>
                    <a:pt x="0" y="92181"/>
                    <a:pt x="13217" y="60271"/>
                    <a:pt x="36744" y="36744"/>
                  </a:cubicBezTo>
                  <a:cubicBezTo>
                    <a:pt x="60271" y="13217"/>
                    <a:pt x="92181" y="0"/>
                    <a:pt x="125453" y="0"/>
                  </a:cubicBezTo>
                  <a:close/>
                </a:path>
              </a:pathLst>
            </a:custGeom>
            <a:solidFill>
              <a:srgbClr val="FAE7BC"/>
            </a:solidFill>
          </p:spPr>
        </p:sp>
        <p:sp>
          <p:nvSpPr>
            <p:cNvPr name="TextBox 10" id="10"/>
            <p:cNvSpPr txBox="true"/>
            <p:nvPr/>
          </p:nvSpPr>
          <p:spPr>
            <a:xfrm>
              <a:off x="0" y="-38100"/>
              <a:ext cx="250906" cy="61346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88888"/>
            <a:ext cx="7926441" cy="4054612"/>
          </a:xfrm>
          <a:custGeom>
            <a:avLst/>
            <a:gdLst/>
            <a:ahLst/>
            <a:cxnLst/>
            <a:rect r="r" b="b" t="t" l="l"/>
            <a:pathLst>
              <a:path h="4054612" w="7926441">
                <a:moveTo>
                  <a:pt x="0" y="0"/>
                </a:moveTo>
                <a:lnTo>
                  <a:pt x="7926441" y="0"/>
                </a:lnTo>
                <a:lnTo>
                  <a:pt x="7926441" y="4054612"/>
                </a:lnTo>
                <a:lnTo>
                  <a:pt x="0" y="4054612"/>
                </a:lnTo>
                <a:lnTo>
                  <a:pt x="0" y="0"/>
                </a:lnTo>
                <a:close/>
              </a:path>
            </a:pathLst>
          </a:custGeom>
          <a:blipFill>
            <a:blip r:embed="rId2"/>
            <a:stretch>
              <a:fillRect l="-6563" t="-18410" r="-8276" b="-7810"/>
            </a:stretch>
          </a:blipFill>
        </p:spPr>
      </p:sp>
      <p:sp>
        <p:nvSpPr>
          <p:cNvPr name="Freeform 3" id="3"/>
          <p:cNvSpPr/>
          <p:nvPr/>
        </p:nvSpPr>
        <p:spPr>
          <a:xfrm flipH="false" flipV="false" rot="0">
            <a:off x="9144000" y="1088888"/>
            <a:ext cx="8619710" cy="4413994"/>
          </a:xfrm>
          <a:custGeom>
            <a:avLst/>
            <a:gdLst/>
            <a:ahLst/>
            <a:cxnLst/>
            <a:rect r="r" b="b" t="t" l="l"/>
            <a:pathLst>
              <a:path h="4413994" w="8619710">
                <a:moveTo>
                  <a:pt x="0" y="0"/>
                </a:moveTo>
                <a:lnTo>
                  <a:pt x="8619710" y="0"/>
                </a:lnTo>
                <a:lnTo>
                  <a:pt x="8619710" y="4413995"/>
                </a:lnTo>
                <a:lnTo>
                  <a:pt x="0" y="4413995"/>
                </a:lnTo>
                <a:lnTo>
                  <a:pt x="0" y="0"/>
                </a:lnTo>
                <a:close/>
              </a:path>
            </a:pathLst>
          </a:custGeom>
          <a:blipFill>
            <a:blip r:embed="rId3"/>
            <a:stretch>
              <a:fillRect l="-6877" t="-21022" r="-13456" b="-11095"/>
            </a:stretch>
          </a:blipFill>
        </p:spPr>
      </p:sp>
      <p:sp>
        <p:nvSpPr>
          <p:cNvPr name="Freeform 4" id="4"/>
          <p:cNvSpPr/>
          <p:nvPr/>
        </p:nvSpPr>
        <p:spPr>
          <a:xfrm flipH="false" flipV="false" rot="0">
            <a:off x="4329885" y="5502883"/>
            <a:ext cx="9123970" cy="4537136"/>
          </a:xfrm>
          <a:custGeom>
            <a:avLst/>
            <a:gdLst/>
            <a:ahLst/>
            <a:cxnLst/>
            <a:rect r="r" b="b" t="t" l="l"/>
            <a:pathLst>
              <a:path h="4537136" w="9123970">
                <a:moveTo>
                  <a:pt x="0" y="0"/>
                </a:moveTo>
                <a:lnTo>
                  <a:pt x="9123970" y="0"/>
                </a:lnTo>
                <a:lnTo>
                  <a:pt x="9123970" y="4537135"/>
                </a:lnTo>
                <a:lnTo>
                  <a:pt x="0" y="4537135"/>
                </a:lnTo>
                <a:lnTo>
                  <a:pt x="0" y="0"/>
                </a:lnTo>
                <a:close/>
              </a:path>
            </a:pathLst>
          </a:custGeom>
          <a:blipFill>
            <a:blip r:embed="rId4"/>
            <a:stretch>
              <a:fillRect l="-6810" t="-19971" r="-7377" b="-9130"/>
            </a:stretch>
          </a:blipFill>
        </p:spPr>
      </p:sp>
      <p:grpSp>
        <p:nvGrpSpPr>
          <p:cNvPr name="Group 5" id="5"/>
          <p:cNvGrpSpPr/>
          <p:nvPr/>
        </p:nvGrpSpPr>
        <p:grpSpPr>
          <a:xfrm rot="0">
            <a:off x="0" y="-1052781"/>
            <a:ext cx="1028700" cy="2311161"/>
            <a:chOff x="0" y="0"/>
            <a:chExt cx="270933" cy="608701"/>
          </a:xfrm>
        </p:grpSpPr>
        <p:sp>
          <p:nvSpPr>
            <p:cNvPr name="Freeform 6" id="6"/>
            <p:cNvSpPr/>
            <p:nvPr/>
          </p:nvSpPr>
          <p:spPr>
            <a:xfrm flipH="false" flipV="false" rot="0">
              <a:off x="0" y="0"/>
              <a:ext cx="270933" cy="608701"/>
            </a:xfrm>
            <a:custGeom>
              <a:avLst/>
              <a:gdLst/>
              <a:ahLst/>
              <a:cxnLst/>
              <a:rect r="r" b="b" t="t" l="l"/>
              <a:pathLst>
                <a:path h="608701" w="270933">
                  <a:moveTo>
                    <a:pt x="135467" y="0"/>
                  </a:moveTo>
                  <a:lnTo>
                    <a:pt x="135467" y="0"/>
                  </a:lnTo>
                  <a:cubicBezTo>
                    <a:pt x="171395" y="0"/>
                    <a:pt x="205851" y="14272"/>
                    <a:pt x="231256" y="39677"/>
                  </a:cubicBezTo>
                  <a:cubicBezTo>
                    <a:pt x="256661" y="65082"/>
                    <a:pt x="270933" y="99539"/>
                    <a:pt x="270933" y="135467"/>
                  </a:cubicBezTo>
                  <a:lnTo>
                    <a:pt x="270933" y="473234"/>
                  </a:lnTo>
                  <a:cubicBezTo>
                    <a:pt x="270933" y="509162"/>
                    <a:pt x="256661" y="543619"/>
                    <a:pt x="231256" y="569024"/>
                  </a:cubicBezTo>
                  <a:cubicBezTo>
                    <a:pt x="205851" y="594429"/>
                    <a:pt x="171395" y="608701"/>
                    <a:pt x="135467" y="608701"/>
                  </a:cubicBezTo>
                  <a:lnTo>
                    <a:pt x="135467" y="608701"/>
                  </a:lnTo>
                  <a:cubicBezTo>
                    <a:pt x="99539" y="608701"/>
                    <a:pt x="65082" y="594429"/>
                    <a:pt x="39677" y="569024"/>
                  </a:cubicBezTo>
                  <a:cubicBezTo>
                    <a:pt x="14272" y="543619"/>
                    <a:pt x="0" y="509162"/>
                    <a:pt x="0" y="473234"/>
                  </a:cubicBezTo>
                  <a:lnTo>
                    <a:pt x="0" y="135467"/>
                  </a:lnTo>
                  <a:cubicBezTo>
                    <a:pt x="0" y="99539"/>
                    <a:pt x="14272" y="65082"/>
                    <a:pt x="39677" y="39677"/>
                  </a:cubicBezTo>
                  <a:cubicBezTo>
                    <a:pt x="65082" y="14272"/>
                    <a:pt x="99539" y="0"/>
                    <a:pt x="135467" y="0"/>
                  </a:cubicBezTo>
                  <a:close/>
                </a:path>
              </a:pathLst>
            </a:custGeom>
            <a:solidFill>
              <a:srgbClr val="FAE7BC"/>
            </a:solidFill>
          </p:spPr>
        </p:sp>
        <p:sp>
          <p:nvSpPr>
            <p:cNvPr name="TextBox 7" id="7"/>
            <p:cNvSpPr txBox="true"/>
            <p:nvPr/>
          </p:nvSpPr>
          <p:spPr>
            <a:xfrm>
              <a:off x="0" y="-38100"/>
              <a:ext cx="270933" cy="6468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49360" y="-521713"/>
            <a:ext cx="1038640" cy="1780093"/>
            <a:chOff x="0" y="0"/>
            <a:chExt cx="273551" cy="468831"/>
          </a:xfrm>
        </p:grpSpPr>
        <p:sp>
          <p:nvSpPr>
            <p:cNvPr name="Freeform 9" id="9"/>
            <p:cNvSpPr/>
            <p:nvPr/>
          </p:nvSpPr>
          <p:spPr>
            <a:xfrm flipH="false" flipV="false" rot="0">
              <a:off x="0" y="0"/>
              <a:ext cx="273551" cy="468831"/>
            </a:xfrm>
            <a:custGeom>
              <a:avLst/>
              <a:gdLst/>
              <a:ahLst/>
              <a:cxnLst/>
              <a:rect r="r" b="b" t="t" l="l"/>
              <a:pathLst>
                <a:path h="468831" w="273551">
                  <a:moveTo>
                    <a:pt x="136776" y="0"/>
                  </a:moveTo>
                  <a:lnTo>
                    <a:pt x="136776" y="0"/>
                  </a:lnTo>
                  <a:cubicBezTo>
                    <a:pt x="173051" y="0"/>
                    <a:pt x="207840" y="14410"/>
                    <a:pt x="233491" y="40061"/>
                  </a:cubicBezTo>
                  <a:cubicBezTo>
                    <a:pt x="259141" y="65711"/>
                    <a:pt x="273551" y="100501"/>
                    <a:pt x="273551" y="136776"/>
                  </a:cubicBezTo>
                  <a:lnTo>
                    <a:pt x="273551" y="332055"/>
                  </a:lnTo>
                  <a:cubicBezTo>
                    <a:pt x="273551" y="368331"/>
                    <a:pt x="259141" y="403120"/>
                    <a:pt x="233491" y="428770"/>
                  </a:cubicBezTo>
                  <a:cubicBezTo>
                    <a:pt x="207840" y="454421"/>
                    <a:pt x="173051" y="468831"/>
                    <a:pt x="136776" y="468831"/>
                  </a:cubicBezTo>
                  <a:lnTo>
                    <a:pt x="136776" y="468831"/>
                  </a:lnTo>
                  <a:cubicBezTo>
                    <a:pt x="100501" y="468831"/>
                    <a:pt x="65711" y="454421"/>
                    <a:pt x="40061" y="428770"/>
                  </a:cubicBezTo>
                  <a:cubicBezTo>
                    <a:pt x="14410" y="403120"/>
                    <a:pt x="0" y="368331"/>
                    <a:pt x="0" y="332055"/>
                  </a:cubicBezTo>
                  <a:lnTo>
                    <a:pt x="0" y="136776"/>
                  </a:lnTo>
                  <a:cubicBezTo>
                    <a:pt x="0" y="100501"/>
                    <a:pt x="14410" y="65711"/>
                    <a:pt x="40061" y="40061"/>
                  </a:cubicBezTo>
                  <a:cubicBezTo>
                    <a:pt x="65711" y="14410"/>
                    <a:pt x="100501" y="0"/>
                    <a:pt x="136776" y="0"/>
                  </a:cubicBezTo>
                  <a:close/>
                </a:path>
              </a:pathLst>
            </a:custGeom>
            <a:solidFill>
              <a:srgbClr val="FAE7BC"/>
            </a:solidFill>
          </p:spPr>
        </p:sp>
        <p:sp>
          <p:nvSpPr>
            <p:cNvPr name="TextBox 10" id="10"/>
            <p:cNvSpPr txBox="true"/>
            <p:nvPr/>
          </p:nvSpPr>
          <p:spPr>
            <a:xfrm>
              <a:off x="0" y="-38100"/>
              <a:ext cx="273551" cy="50693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115300" cy="4150688"/>
          </a:xfrm>
          <a:custGeom>
            <a:avLst/>
            <a:gdLst/>
            <a:ahLst/>
            <a:cxnLst/>
            <a:rect r="r" b="b" t="t" l="l"/>
            <a:pathLst>
              <a:path h="4150688" w="8115300">
                <a:moveTo>
                  <a:pt x="0" y="0"/>
                </a:moveTo>
                <a:lnTo>
                  <a:pt x="8115300" y="0"/>
                </a:lnTo>
                <a:lnTo>
                  <a:pt x="8115300" y="4150688"/>
                </a:lnTo>
                <a:lnTo>
                  <a:pt x="0" y="4150688"/>
                </a:lnTo>
                <a:lnTo>
                  <a:pt x="0" y="0"/>
                </a:lnTo>
                <a:close/>
              </a:path>
            </a:pathLst>
          </a:custGeom>
          <a:blipFill>
            <a:blip r:embed="rId2"/>
            <a:stretch>
              <a:fillRect l="-6526" t="-18863" r="-7661" b="-6657"/>
            </a:stretch>
          </a:blipFill>
        </p:spPr>
      </p:sp>
      <p:sp>
        <p:nvSpPr>
          <p:cNvPr name="Freeform 3" id="3"/>
          <p:cNvSpPr/>
          <p:nvPr/>
        </p:nvSpPr>
        <p:spPr>
          <a:xfrm flipH="false" flipV="false" rot="0">
            <a:off x="9352391" y="1095982"/>
            <a:ext cx="8096243" cy="4083406"/>
          </a:xfrm>
          <a:custGeom>
            <a:avLst/>
            <a:gdLst/>
            <a:ahLst/>
            <a:cxnLst/>
            <a:rect r="r" b="b" t="t" l="l"/>
            <a:pathLst>
              <a:path h="4083406" w="8096243">
                <a:moveTo>
                  <a:pt x="0" y="0"/>
                </a:moveTo>
                <a:lnTo>
                  <a:pt x="8096243" y="0"/>
                </a:lnTo>
                <a:lnTo>
                  <a:pt x="8096243" y="4083406"/>
                </a:lnTo>
                <a:lnTo>
                  <a:pt x="0" y="4083406"/>
                </a:lnTo>
                <a:lnTo>
                  <a:pt x="0" y="0"/>
                </a:lnTo>
                <a:close/>
              </a:path>
            </a:pathLst>
          </a:custGeom>
          <a:blipFill>
            <a:blip r:embed="rId3"/>
            <a:stretch>
              <a:fillRect l="-6790" t="-19635" r="-7073" b="-7293"/>
            </a:stretch>
          </a:blipFill>
        </p:spPr>
      </p:sp>
      <p:sp>
        <p:nvSpPr>
          <p:cNvPr name="Freeform 4" id="4"/>
          <p:cNvSpPr/>
          <p:nvPr/>
        </p:nvSpPr>
        <p:spPr>
          <a:xfrm flipH="false" flipV="false" rot="0">
            <a:off x="4588289" y="5179388"/>
            <a:ext cx="9111421" cy="4687519"/>
          </a:xfrm>
          <a:custGeom>
            <a:avLst/>
            <a:gdLst/>
            <a:ahLst/>
            <a:cxnLst/>
            <a:rect r="r" b="b" t="t" l="l"/>
            <a:pathLst>
              <a:path h="4687519" w="9111421">
                <a:moveTo>
                  <a:pt x="0" y="0"/>
                </a:moveTo>
                <a:lnTo>
                  <a:pt x="9111422" y="0"/>
                </a:lnTo>
                <a:lnTo>
                  <a:pt x="9111422" y="4687519"/>
                </a:lnTo>
                <a:lnTo>
                  <a:pt x="0" y="4687519"/>
                </a:lnTo>
                <a:lnTo>
                  <a:pt x="0" y="0"/>
                </a:lnTo>
                <a:close/>
              </a:path>
            </a:pathLst>
          </a:custGeom>
          <a:blipFill>
            <a:blip r:embed="rId4"/>
            <a:stretch>
              <a:fillRect l="-7749" t="-18968" r="-7749" b="-7252"/>
            </a:stretch>
          </a:blipFill>
        </p:spPr>
      </p:sp>
      <p:grpSp>
        <p:nvGrpSpPr>
          <p:cNvPr name="Group 5" id="5"/>
          <p:cNvGrpSpPr/>
          <p:nvPr/>
        </p:nvGrpSpPr>
        <p:grpSpPr>
          <a:xfrm rot="0">
            <a:off x="0" y="-1115893"/>
            <a:ext cx="1080715" cy="2388682"/>
            <a:chOff x="0" y="0"/>
            <a:chExt cx="284633" cy="629118"/>
          </a:xfrm>
        </p:grpSpPr>
        <p:sp>
          <p:nvSpPr>
            <p:cNvPr name="Freeform 6" id="6"/>
            <p:cNvSpPr/>
            <p:nvPr/>
          </p:nvSpPr>
          <p:spPr>
            <a:xfrm flipH="false" flipV="false" rot="0">
              <a:off x="0" y="0"/>
              <a:ext cx="284633" cy="629118"/>
            </a:xfrm>
            <a:custGeom>
              <a:avLst/>
              <a:gdLst/>
              <a:ahLst/>
              <a:cxnLst/>
              <a:rect r="r" b="b" t="t" l="l"/>
              <a:pathLst>
                <a:path h="629118" w="284633">
                  <a:moveTo>
                    <a:pt x="142316" y="0"/>
                  </a:moveTo>
                  <a:lnTo>
                    <a:pt x="142316" y="0"/>
                  </a:lnTo>
                  <a:cubicBezTo>
                    <a:pt x="220916" y="0"/>
                    <a:pt x="284633" y="63717"/>
                    <a:pt x="284633" y="142316"/>
                  </a:cubicBezTo>
                  <a:lnTo>
                    <a:pt x="284633" y="486802"/>
                  </a:lnTo>
                  <a:cubicBezTo>
                    <a:pt x="284633" y="565401"/>
                    <a:pt x="220916" y="629118"/>
                    <a:pt x="142316" y="629118"/>
                  </a:cubicBezTo>
                  <a:lnTo>
                    <a:pt x="142316" y="629118"/>
                  </a:lnTo>
                  <a:cubicBezTo>
                    <a:pt x="63717" y="629118"/>
                    <a:pt x="0" y="565401"/>
                    <a:pt x="0" y="486802"/>
                  </a:cubicBezTo>
                  <a:lnTo>
                    <a:pt x="0" y="142316"/>
                  </a:lnTo>
                  <a:cubicBezTo>
                    <a:pt x="0" y="63717"/>
                    <a:pt x="63717" y="0"/>
                    <a:pt x="142316" y="0"/>
                  </a:cubicBezTo>
                  <a:close/>
                </a:path>
              </a:pathLst>
            </a:custGeom>
            <a:solidFill>
              <a:srgbClr val="FAE7BC"/>
            </a:solidFill>
          </p:spPr>
        </p:sp>
        <p:sp>
          <p:nvSpPr>
            <p:cNvPr name="TextBox 7" id="7"/>
            <p:cNvSpPr txBox="true"/>
            <p:nvPr/>
          </p:nvSpPr>
          <p:spPr>
            <a:xfrm>
              <a:off x="0" y="-38100"/>
              <a:ext cx="284633" cy="667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00381"/>
            <a:ext cx="1028700" cy="1996363"/>
            <a:chOff x="0" y="0"/>
            <a:chExt cx="270933" cy="525791"/>
          </a:xfrm>
        </p:grpSpPr>
        <p:sp>
          <p:nvSpPr>
            <p:cNvPr name="Freeform 9" id="9"/>
            <p:cNvSpPr/>
            <p:nvPr/>
          </p:nvSpPr>
          <p:spPr>
            <a:xfrm flipH="false" flipV="false" rot="0">
              <a:off x="0" y="0"/>
              <a:ext cx="270933" cy="525791"/>
            </a:xfrm>
            <a:custGeom>
              <a:avLst/>
              <a:gdLst/>
              <a:ahLst/>
              <a:cxnLst/>
              <a:rect r="r" b="b" t="t" l="l"/>
              <a:pathLst>
                <a:path h="525791" w="270933">
                  <a:moveTo>
                    <a:pt x="135467" y="0"/>
                  </a:moveTo>
                  <a:lnTo>
                    <a:pt x="135467" y="0"/>
                  </a:lnTo>
                  <a:cubicBezTo>
                    <a:pt x="171395" y="0"/>
                    <a:pt x="205851" y="14272"/>
                    <a:pt x="231256" y="39677"/>
                  </a:cubicBezTo>
                  <a:cubicBezTo>
                    <a:pt x="256661" y="65082"/>
                    <a:pt x="270933" y="99539"/>
                    <a:pt x="270933" y="135467"/>
                  </a:cubicBezTo>
                  <a:lnTo>
                    <a:pt x="270933" y="390324"/>
                  </a:lnTo>
                  <a:cubicBezTo>
                    <a:pt x="270933" y="426252"/>
                    <a:pt x="256661" y="460709"/>
                    <a:pt x="231256" y="486114"/>
                  </a:cubicBezTo>
                  <a:cubicBezTo>
                    <a:pt x="205851" y="511519"/>
                    <a:pt x="171395" y="525791"/>
                    <a:pt x="135467" y="525791"/>
                  </a:cubicBezTo>
                  <a:lnTo>
                    <a:pt x="135467" y="525791"/>
                  </a:lnTo>
                  <a:cubicBezTo>
                    <a:pt x="99539" y="525791"/>
                    <a:pt x="65082" y="511519"/>
                    <a:pt x="39677" y="486114"/>
                  </a:cubicBezTo>
                  <a:cubicBezTo>
                    <a:pt x="14272" y="460709"/>
                    <a:pt x="0" y="426252"/>
                    <a:pt x="0" y="390324"/>
                  </a:cubicBezTo>
                  <a:lnTo>
                    <a:pt x="0" y="135467"/>
                  </a:lnTo>
                  <a:cubicBezTo>
                    <a:pt x="0" y="99539"/>
                    <a:pt x="14272" y="65082"/>
                    <a:pt x="39677" y="39677"/>
                  </a:cubicBezTo>
                  <a:cubicBezTo>
                    <a:pt x="65082" y="14272"/>
                    <a:pt x="99539" y="0"/>
                    <a:pt x="135467" y="0"/>
                  </a:cubicBezTo>
                  <a:close/>
                </a:path>
              </a:pathLst>
            </a:custGeom>
            <a:solidFill>
              <a:srgbClr val="FAE7BC"/>
            </a:solidFill>
          </p:spPr>
        </p:sp>
        <p:sp>
          <p:nvSpPr>
            <p:cNvPr name="TextBox 10" id="10"/>
            <p:cNvSpPr txBox="true"/>
            <p:nvPr/>
          </p:nvSpPr>
          <p:spPr>
            <a:xfrm>
              <a:off x="0" y="-38100"/>
              <a:ext cx="270933" cy="56389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06944" y="329787"/>
            <a:ext cx="8537178" cy="1159700"/>
          </a:xfrm>
          <a:prstGeom prst="rect">
            <a:avLst/>
          </a:prstGeom>
        </p:spPr>
        <p:txBody>
          <a:bodyPr anchor="t" rtlCol="false" tIns="0" lIns="0" bIns="0" rIns="0">
            <a:spAutoFit/>
          </a:bodyPr>
          <a:lstStyle/>
          <a:p>
            <a:pPr algn="ctr">
              <a:lnSpc>
                <a:spcPts val="8529"/>
              </a:lnSpc>
            </a:pPr>
            <a:r>
              <a:rPr lang="en-US" b="true" sz="6092">
                <a:solidFill>
                  <a:srgbClr val="000000"/>
                </a:solidFill>
                <a:latin typeface="Times New Roman Bold"/>
                <a:ea typeface="Times New Roman Bold"/>
                <a:cs typeface="Times New Roman Bold"/>
                <a:sym typeface="Times New Roman Bold"/>
              </a:rPr>
              <a:t>CONCLUSION</a:t>
            </a:r>
          </a:p>
        </p:txBody>
      </p:sp>
      <p:sp>
        <p:nvSpPr>
          <p:cNvPr name="TextBox 3" id="3"/>
          <p:cNvSpPr txBox="true"/>
          <p:nvPr/>
        </p:nvSpPr>
        <p:spPr>
          <a:xfrm rot="0">
            <a:off x="1771266" y="1549788"/>
            <a:ext cx="14736968" cy="7606108"/>
          </a:xfrm>
          <a:prstGeom prst="rect">
            <a:avLst/>
          </a:prstGeom>
        </p:spPr>
        <p:txBody>
          <a:bodyPr anchor="t" rtlCol="false" tIns="0" lIns="0" bIns="0" rIns="0">
            <a:spAutoFit/>
          </a:bodyPr>
          <a:lstStyle/>
          <a:p>
            <a:pPr algn="just" marL="775294" indent="-387647" lvl="1">
              <a:lnSpc>
                <a:spcPts val="5027"/>
              </a:lnSpc>
              <a:buFont typeface="Arial"/>
              <a:buChar char="•"/>
            </a:pPr>
            <a:r>
              <a:rPr lang="en-US" sz="3590">
                <a:solidFill>
                  <a:srgbClr val="000000"/>
                </a:solidFill>
                <a:latin typeface="Times New Roman"/>
                <a:ea typeface="Times New Roman"/>
                <a:cs typeface="Times New Roman"/>
                <a:sym typeface="Times New Roman"/>
              </a:rPr>
              <a:t>This project successfully demonstrates the end-to-end process of extracting and analyzing product data from the Flipkart website through web scraping, followed by comprehensive exploratory data analysis (EDA). By collecting real-time product information such as names, prices, ratings, warranty details, and features, the analysis provided valuable insights into pricing trends, customer preferences, and feature availability. Data cleaning and manipulation ensured accuracy and consistency, while univariate and bivariate analyses helped identify key patterns and relationships. Overall, the project highlights how web scraping combined with EDA can be effectively used to extract market intelligence, support informed decision-making, and understand competitive product landscapes.</a:t>
            </a: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88343" y="-989670"/>
            <a:ext cx="1080715" cy="2956684"/>
            <a:chOff x="0" y="0"/>
            <a:chExt cx="284633" cy="778715"/>
          </a:xfrm>
        </p:grpSpPr>
        <p:sp>
          <p:nvSpPr>
            <p:cNvPr name="Freeform 13" id="1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4" id="1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78904" y="656182"/>
            <a:ext cx="10746076" cy="1310833"/>
          </a:xfrm>
          <a:prstGeom prst="rect">
            <a:avLst/>
          </a:prstGeom>
        </p:spPr>
        <p:txBody>
          <a:bodyPr anchor="t" rtlCol="false" tIns="0" lIns="0" bIns="0" rIns="0">
            <a:spAutoFit/>
          </a:bodyPr>
          <a:lstStyle/>
          <a:p>
            <a:pPr algn="ctr">
              <a:lnSpc>
                <a:spcPts val="9649"/>
              </a:lnSpc>
            </a:pPr>
            <a:r>
              <a:rPr lang="en-US" b="true" sz="6892">
                <a:solidFill>
                  <a:srgbClr val="000000"/>
                </a:solidFill>
                <a:latin typeface="Times New Roman Bold"/>
                <a:ea typeface="Times New Roman Bold"/>
                <a:cs typeface="Times New Roman Bold"/>
                <a:sym typeface="Times New Roman Bold"/>
              </a:rPr>
              <a:t>ACTIONABLE INSIGHTS</a:t>
            </a:r>
          </a:p>
        </p:txBody>
      </p:sp>
      <p:sp>
        <p:nvSpPr>
          <p:cNvPr name="TextBox 3" id="3"/>
          <p:cNvSpPr txBox="true"/>
          <p:nvPr/>
        </p:nvSpPr>
        <p:spPr>
          <a:xfrm rot="0">
            <a:off x="1345539" y="2437417"/>
            <a:ext cx="15629188" cy="6209673"/>
          </a:xfrm>
          <a:prstGeom prst="rect">
            <a:avLst/>
          </a:prstGeom>
        </p:spPr>
        <p:txBody>
          <a:bodyPr anchor="t" rtlCol="false" tIns="0" lIns="0" bIns="0" rIns="0">
            <a:spAutoFit/>
          </a:bodyPr>
          <a:lstStyle/>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Price Range Optimization – Most products fall within a specific mid-price range, indicating that pricing new products within this band could increase competitiveness.</a:t>
            </a:r>
          </a:p>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Customer Preference Trends – Products with higher ratings and more reviews tend to have better visibility, suggesting sellers should encourage verified customer feedback.</a:t>
            </a:r>
          </a:p>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Warranty as a Differentiator – Many products offer only a standard warranty; extending warranty duration could be a competitive advantage.</a:t>
            </a:r>
          </a:p>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Feature Importance – Certain features (e.g., inverter technology in appliances) are more common in top-rated products, implying they could be a selling point.</a:t>
            </a:r>
          </a:p>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Brand Performance – A few brands dominate the top-rated and most-reviewed categories, suggesting partnerships or competitive strategies against these key players.</a:t>
            </a:r>
          </a:p>
          <a:p>
            <a:pPr algn="just" marL="589343" indent="-294672" lvl="1">
              <a:lnSpc>
                <a:spcPts val="3821"/>
              </a:lnSpc>
              <a:buFont typeface="Arial"/>
              <a:buChar char="•"/>
            </a:pPr>
            <a:r>
              <a:rPr lang="en-US" sz="2729">
                <a:solidFill>
                  <a:srgbClr val="000000"/>
                </a:solidFill>
                <a:latin typeface="Century Gothic Paneuropean"/>
                <a:ea typeface="Century Gothic Paneuropean"/>
                <a:cs typeface="Century Gothic Paneuropean"/>
                <a:sym typeface="Century Gothic Paneuropean"/>
              </a:rPr>
              <a:t>Discount Strategy – Products with visible discounts tend to rank higher in listings, indicating that strategic discounting could boost sales</a:t>
            </a:r>
          </a:p>
          <a:p>
            <a:pPr algn="just">
              <a:lnSpc>
                <a:spcPts val="3821"/>
              </a:lnSpc>
            </a:pP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88343" y="-989670"/>
            <a:ext cx="1080715" cy="2956684"/>
            <a:chOff x="0" y="0"/>
            <a:chExt cx="284633" cy="778715"/>
          </a:xfrm>
        </p:grpSpPr>
        <p:sp>
          <p:nvSpPr>
            <p:cNvPr name="Freeform 13" id="1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4" id="1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59412" y="3491221"/>
            <a:ext cx="8537178" cy="2033479"/>
          </a:xfrm>
          <a:prstGeom prst="rect">
            <a:avLst/>
          </a:prstGeom>
        </p:spPr>
        <p:txBody>
          <a:bodyPr anchor="t" rtlCol="false" tIns="0" lIns="0" bIns="0" rIns="0">
            <a:spAutoFit/>
          </a:bodyPr>
          <a:lstStyle/>
          <a:p>
            <a:pPr algn="ctr">
              <a:lnSpc>
                <a:spcPts val="14968"/>
              </a:lnSpc>
            </a:pPr>
            <a:r>
              <a:rPr lang="en-US" b="true" sz="10691">
                <a:solidFill>
                  <a:srgbClr val="000000"/>
                </a:solidFill>
                <a:latin typeface="Times New Roman Bold"/>
                <a:ea typeface="Times New Roman Bold"/>
                <a:cs typeface="Times New Roman Bold"/>
                <a:sym typeface="Times New Roman Bold"/>
              </a:rPr>
              <a:t>THANK YOU</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90007" y="3173568"/>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569057" y="2073604"/>
            <a:ext cx="14315712" cy="4780656"/>
          </a:xfrm>
          <a:prstGeom prst="rect">
            <a:avLst/>
          </a:prstGeom>
        </p:spPr>
        <p:txBody>
          <a:bodyPr anchor="t" rtlCol="false" tIns="0" lIns="0" bIns="0" rIns="0">
            <a:spAutoFit/>
          </a:bodyPr>
          <a:lstStyle/>
          <a:p>
            <a:pPr algn="just">
              <a:lnSpc>
                <a:spcPts val="4139"/>
              </a:lnSpc>
            </a:pPr>
            <a:r>
              <a:rPr lang="en-US" sz="2956" b="true">
                <a:solidFill>
                  <a:srgbClr val="000000"/>
                </a:solidFill>
                <a:latin typeface="Times New Roman Bold"/>
                <a:ea typeface="Times New Roman Bold"/>
                <a:cs typeface="Times New Roman Bold"/>
                <a:sym typeface="Times New Roman Bold"/>
              </a:rPr>
              <a:t>1.Background/Qualification</a:t>
            </a:r>
            <a:r>
              <a:rPr lang="en-US" sz="2956">
                <a:solidFill>
                  <a:srgbClr val="000000"/>
                </a:solidFill>
                <a:latin typeface="Times New Roman"/>
                <a:ea typeface="Times New Roman"/>
                <a:cs typeface="Times New Roman"/>
                <a:sym typeface="Times New Roman"/>
              </a:rPr>
              <a:t>: lB.Tech(Graduate-2025-CSE)</a:t>
            </a:r>
          </a:p>
          <a:p>
            <a:pPr algn="just">
              <a:lnSpc>
                <a:spcPts val="4139"/>
              </a:lnSpc>
            </a:pPr>
            <a:r>
              <a:rPr lang="en-US" sz="2956">
                <a:solidFill>
                  <a:srgbClr val="000000"/>
                </a:solidFill>
                <a:latin typeface="Times New Roman"/>
                <a:ea typeface="Times New Roman"/>
                <a:cs typeface="Times New Roman"/>
                <a:sym typeface="Times New Roman"/>
              </a:rPr>
              <a:t>2.Passionate about Trending Domain Data Analysis.</a:t>
            </a:r>
          </a:p>
          <a:p>
            <a:pPr algn="just">
              <a:lnSpc>
                <a:spcPts val="4139"/>
              </a:lnSpc>
            </a:pPr>
            <a:r>
              <a:rPr lang="en-US" sz="2956">
                <a:solidFill>
                  <a:srgbClr val="000000"/>
                </a:solidFill>
                <a:latin typeface="Times New Roman"/>
                <a:ea typeface="Times New Roman"/>
                <a:cs typeface="Times New Roman"/>
                <a:sym typeface="Times New Roman"/>
              </a:rPr>
              <a:t>3.</a:t>
            </a:r>
            <a:r>
              <a:rPr lang="en-US" sz="2956" b="true">
                <a:solidFill>
                  <a:srgbClr val="000000"/>
                </a:solidFill>
                <a:latin typeface="Times New Roman Bold"/>
                <a:ea typeface="Times New Roman Bold"/>
                <a:cs typeface="Times New Roman Bold"/>
                <a:sym typeface="Times New Roman Bold"/>
              </a:rPr>
              <a:t>Internships</a:t>
            </a:r>
            <a:r>
              <a:rPr lang="en-US" sz="2956">
                <a:solidFill>
                  <a:srgbClr val="000000"/>
                </a:solidFill>
                <a:latin typeface="Times New Roman"/>
                <a:ea typeface="Times New Roman"/>
                <a:cs typeface="Times New Roman"/>
                <a:sym typeface="Times New Roman"/>
              </a:rPr>
              <a:t> : </a:t>
            </a:r>
          </a:p>
          <a:p>
            <a:pPr algn="just">
              <a:lnSpc>
                <a:spcPts val="4139"/>
              </a:lnSpc>
            </a:pPr>
            <a:r>
              <a:rPr lang="en-US" sz="2956">
                <a:solidFill>
                  <a:srgbClr val="000000"/>
                </a:solidFill>
                <a:latin typeface="Times New Roman"/>
                <a:ea typeface="Times New Roman"/>
                <a:cs typeface="Times New Roman"/>
                <a:sym typeface="Times New Roman"/>
              </a:rPr>
              <a:t>a.</a:t>
            </a:r>
            <a:r>
              <a:rPr lang="en-US" sz="2956" b="true">
                <a:solidFill>
                  <a:srgbClr val="000000"/>
                </a:solidFill>
                <a:latin typeface="Times New Roman Bold"/>
                <a:ea typeface="Times New Roman Bold"/>
                <a:cs typeface="Times New Roman Bold"/>
                <a:sym typeface="Times New Roman Bold"/>
              </a:rPr>
              <a:t> Edunet Foundation</a:t>
            </a:r>
            <a:r>
              <a:rPr lang="en-US" sz="2956">
                <a:solidFill>
                  <a:srgbClr val="000000"/>
                </a:solidFill>
                <a:latin typeface="Times New Roman"/>
                <a:ea typeface="Times New Roman"/>
                <a:cs typeface="Times New Roman"/>
                <a:sym typeface="Times New Roman"/>
              </a:rPr>
              <a:t>: Data Analysis</a:t>
            </a:r>
          </a:p>
          <a:p>
            <a:pPr algn="just">
              <a:lnSpc>
                <a:spcPts val="4139"/>
              </a:lnSpc>
            </a:pPr>
            <a:r>
              <a:rPr lang="en-US" sz="2956">
                <a:solidFill>
                  <a:srgbClr val="000000"/>
                </a:solidFill>
                <a:latin typeface="Times New Roman"/>
                <a:ea typeface="Times New Roman"/>
                <a:cs typeface="Times New Roman"/>
                <a:sym typeface="Times New Roman"/>
              </a:rPr>
              <a:t>b. </a:t>
            </a:r>
            <a:r>
              <a:rPr lang="en-US" sz="2956" b="true">
                <a:solidFill>
                  <a:srgbClr val="000000"/>
                </a:solidFill>
                <a:latin typeface="Times New Roman Bold"/>
                <a:ea typeface="Times New Roman Bold"/>
                <a:cs typeface="Times New Roman Bold"/>
                <a:sym typeface="Times New Roman Bold"/>
              </a:rPr>
              <a:t>Shadow fox</a:t>
            </a:r>
            <a:r>
              <a:rPr lang="en-US" sz="2956">
                <a:solidFill>
                  <a:srgbClr val="000000"/>
                </a:solidFill>
                <a:latin typeface="Times New Roman"/>
                <a:ea typeface="Times New Roman"/>
                <a:cs typeface="Times New Roman"/>
                <a:sym typeface="Times New Roman"/>
              </a:rPr>
              <a:t> :Data Science</a:t>
            </a:r>
          </a:p>
          <a:p>
            <a:pPr algn="just">
              <a:lnSpc>
                <a:spcPts val="4139"/>
              </a:lnSpc>
            </a:pPr>
            <a:r>
              <a:rPr lang="en-US" sz="2956">
                <a:solidFill>
                  <a:srgbClr val="000000"/>
                </a:solidFill>
                <a:latin typeface="Times New Roman"/>
                <a:ea typeface="Times New Roman"/>
                <a:cs typeface="Times New Roman"/>
                <a:sym typeface="Times New Roman"/>
              </a:rPr>
              <a:t>c.</a:t>
            </a:r>
            <a:r>
              <a:rPr lang="en-US" sz="2956" b="true">
                <a:solidFill>
                  <a:srgbClr val="000000"/>
                </a:solidFill>
                <a:latin typeface="Times New Roman Bold"/>
                <a:ea typeface="Times New Roman Bold"/>
                <a:cs typeface="Times New Roman Bold"/>
                <a:sym typeface="Times New Roman Bold"/>
              </a:rPr>
              <a:t> Edunet Foundation</a:t>
            </a:r>
            <a:r>
              <a:rPr lang="en-US" sz="2956">
                <a:solidFill>
                  <a:srgbClr val="000000"/>
                </a:solidFill>
                <a:latin typeface="Times New Roman"/>
                <a:ea typeface="Times New Roman"/>
                <a:cs typeface="Times New Roman"/>
                <a:sym typeface="Times New Roman"/>
              </a:rPr>
              <a:t>: Front End Development</a:t>
            </a:r>
          </a:p>
          <a:p>
            <a:pPr algn="just">
              <a:lnSpc>
                <a:spcPts val="4139"/>
              </a:lnSpc>
            </a:pPr>
            <a:r>
              <a:rPr lang="en-US" sz="2956">
                <a:solidFill>
                  <a:srgbClr val="000000"/>
                </a:solidFill>
                <a:latin typeface="Times New Roman"/>
                <a:ea typeface="Times New Roman"/>
                <a:cs typeface="Times New Roman"/>
                <a:sym typeface="Times New Roman"/>
              </a:rPr>
              <a:t>4.</a:t>
            </a:r>
            <a:r>
              <a:rPr lang="en-US" sz="2956" b="true">
                <a:solidFill>
                  <a:srgbClr val="000000"/>
                </a:solidFill>
                <a:latin typeface="Times New Roman Bold"/>
                <a:ea typeface="Times New Roman Bold"/>
                <a:cs typeface="Times New Roman Bold"/>
                <a:sym typeface="Times New Roman Bold"/>
              </a:rPr>
              <a:t>GitHub</a:t>
            </a:r>
            <a:r>
              <a:rPr lang="en-US" sz="2956">
                <a:solidFill>
                  <a:srgbClr val="000000"/>
                </a:solidFill>
                <a:latin typeface="Times New Roman"/>
                <a:ea typeface="Times New Roman"/>
                <a:cs typeface="Times New Roman"/>
                <a:sym typeface="Times New Roman"/>
              </a:rPr>
              <a:t>:https://github.com/Saikeerthi-3/WebScrapping_EDA_pytthon_filpkart_1</a:t>
            </a:r>
          </a:p>
          <a:p>
            <a:pPr algn="just">
              <a:lnSpc>
                <a:spcPts val="4139"/>
              </a:lnSpc>
            </a:pPr>
            <a:r>
              <a:rPr lang="en-US" sz="2956">
                <a:solidFill>
                  <a:srgbClr val="000000"/>
                </a:solidFill>
                <a:latin typeface="Times New Roman"/>
                <a:ea typeface="Times New Roman"/>
                <a:cs typeface="Times New Roman"/>
                <a:sym typeface="Times New Roman"/>
              </a:rPr>
              <a:t>5.</a:t>
            </a:r>
            <a:r>
              <a:rPr lang="en-US" sz="2956" b="true">
                <a:solidFill>
                  <a:srgbClr val="000000"/>
                </a:solidFill>
                <a:latin typeface="Times New Roman Bold"/>
                <a:ea typeface="Times New Roman Bold"/>
                <a:cs typeface="Times New Roman Bold"/>
                <a:sym typeface="Times New Roman Bold"/>
              </a:rPr>
              <a:t>Linkdin</a:t>
            </a:r>
            <a:r>
              <a:rPr lang="en-US" sz="2956">
                <a:solidFill>
                  <a:srgbClr val="000000"/>
                </a:solidFill>
                <a:latin typeface="Times New Roman"/>
                <a:ea typeface="Times New Roman"/>
                <a:cs typeface="Times New Roman"/>
                <a:sym typeface="Times New Roman"/>
              </a:rPr>
              <a:t>:https://www.linkedin.com/in/saikeerthi-surekha-seelamsetty/</a:t>
            </a:r>
          </a:p>
          <a:p>
            <a:pPr algn="just">
              <a:lnSpc>
                <a:spcPts val="4358"/>
              </a:lnSpc>
            </a:pPr>
          </a:p>
        </p:txBody>
      </p:sp>
      <p:sp>
        <p:nvSpPr>
          <p:cNvPr name="TextBox 14" id="14"/>
          <p:cNvSpPr txBox="true"/>
          <p:nvPr/>
        </p:nvSpPr>
        <p:spPr>
          <a:xfrm rot="0">
            <a:off x="4622966" y="517750"/>
            <a:ext cx="8537178" cy="1041590"/>
          </a:xfrm>
          <a:prstGeom prst="rect">
            <a:avLst/>
          </a:prstGeom>
        </p:spPr>
        <p:txBody>
          <a:bodyPr anchor="t" rtlCol="false" tIns="0" lIns="0" bIns="0" rIns="0">
            <a:spAutoFit/>
          </a:bodyPr>
          <a:lstStyle/>
          <a:p>
            <a:pPr algn="ctr">
              <a:lnSpc>
                <a:spcPts val="7689"/>
              </a:lnSpc>
            </a:pPr>
            <a:r>
              <a:rPr lang="en-US" b="true" sz="5492">
                <a:solidFill>
                  <a:srgbClr val="000000"/>
                </a:solidFill>
                <a:latin typeface="Times New Roman Bold"/>
                <a:ea typeface="Times New Roman Bold"/>
                <a:cs typeface="Times New Roman Bold"/>
                <a:sym typeface="Times New Roman Bold"/>
              </a:rPr>
              <a:t>ABOUT US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09067" y="819150"/>
            <a:ext cx="12400029" cy="1024838"/>
          </a:xfrm>
          <a:prstGeom prst="rect">
            <a:avLst/>
          </a:prstGeom>
        </p:spPr>
        <p:txBody>
          <a:bodyPr anchor="t" rtlCol="false" tIns="0" lIns="0" bIns="0" rIns="0">
            <a:spAutoFit/>
          </a:bodyPr>
          <a:lstStyle/>
          <a:p>
            <a:pPr algn="ctr">
              <a:lnSpc>
                <a:spcPts val="7562"/>
              </a:lnSpc>
            </a:pPr>
            <a:r>
              <a:rPr lang="en-US" b="true" sz="5402">
                <a:solidFill>
                  <a:srgbClr val="000000"/>
                </a:solidFill>
                <a:latin typeface="Times New Roman Bold"/>
                <a:ea typeface="Times New Roman Bold"/>
                <a:cs typeface="Times New Roman Bold"/>
                <a:sym typeface="Times New Roman Bold"/>
              </a:rPr>
              <a:t>BUSINESS PROBLEM &amp; DOMAIN</a:t>
            </a:r>
          </a:p>
        </p:txBody>
      </p:sp>
      <p:sp>
        <p:nvSpPr>
          <p:cNvPr name="TextBox 3" id="3"/>
          <p:cNvSpPr txBox="true"/>
          <p:nvPr/>
        </p:nvSpPr>
        <p:spPr>
          <a:xfrm rot="0">
            <a:off x="1468452" y="2225054"/>
            <a:ext cx="15029601" cy="5997947"/>
          </a:xfrm>
          <a:prstGeom prst="rect">
            <a:avLst/>
          </a:prstGeom>
        </p:spPr>
        <p:txBody>
          <a:bodyPr anchor="t" rtlCol="false" tIns="0" lIns="0" bIns="0" rIns="0">
            <a:spAutoFit/>
          </a:bodyPr>
          <a:lstStyle/>
          <a:p>
            <a:pPr algn="just" marL="661630" indent="-330815" lvl="1">
              <a:lnSpc>
                <a:spcPts val="4290"/>
              </a:lnSpc>
              <a:buFont typeface="Arial"/>
              <a:buChar char="•"/>
            </a:pPr>
            <a:r>
              <a:rPr lang="en-US" sz="3064">
                <a:solidFill>
                  <a:srgbClr val="000000"/>
                </a:solidFill>
                <a:latin typeface="Times New Roman"/>
                <a:ea typeface="Times New Roman"/>
                <a:cs typeface="Times New Roman"/>
                <a:sym typeface="Times New Roman"/>
              </a:rPr>
              <a:t>The refrigerator market is vast, with multiple brands, specifications, and price ranges. Customers often struggle to compare features like inverter type, stabilizer support, warranty periods, and pricing. Businesses and analysts can benefit from structured data to understand market trends, pricing strategies, and popular features.</a:t>
            </a:r>
          </a:p>
          <a:p>
            <a:pPr algn="just" marL="661630" indent="-330815" lvl="1">
              <a:lnSpc>
                <a:spcPts val="4290"/>
              </a:lnSpc>
              <a:buFont typeface="Arial"/>
              <a:buChar char="•"/>
            </a:pPr>
            <a:r>
              <a:rPr lang="en-US" b="true" sz="3064">
                <a:solidFill>
                  <a:srgbClr val="000000"/>
                </a:solidFill>
                <a:latin typeface="Times New Roman Bold"/>
                <a:ea typeface="Times New Roman Bold"/>
                <a:cs typeface="Times New Roman Bold"/>
                <a:sym typeface="Times New Roman Bold"/>
              </a:rPr>
              <a:t>Domain:</a:t>
            </a:r>
            <a:r>
              <a:rPr lang="en-US" sz="3064">
                <a:solidFill>
                  <a:srgbClr val="000000"/>
                </a:solidFill>
                <a:latin typeface="Times New Roman"/>
                <a:ea typeface="Times New Roman"/>
                <a:cs typeface="Times New Roman"/>
                <a:sym typeface="Times New Roman"/>
              </a:rPr>
              <a:t> E-commerce data analysis for consumer electronics (Home Appliances – Refrigerators).</a:t>
            </a:r>
          </a:p>
          <a:p>
            <a:pPr algn="just" marL="683078" indent="-341539" lvl="1">
              <a:lnSpc>
                <a:spcPts val="4429"/>
              </a:lnSpc>
              <a:buFont typeface="Arial"/>
              <a:buChar char="•"/>
            </a:pPr>
            <a:r>
              <a:rPr lang="en-US" b="true" sz="3163">
                <a:solidFill>
                  <a:srgbClr val="000000"/>
                </a:solidFill>
                <a:latin typeface="Times New Roman Bold"/>
                <a:ea typeface="Times New Roman Bold"/>
                <a:cs typeface="Times New Roman Bold"/>
                <a:sym typeface="Times New Roman Bold"/>
              </a:rPr>
              <a:t>Use Case:</a:t>
            </a:r>
          </a:p>
          <a:p>
            <a:pPr algn="just" marL="661630" indent="-330815" lvl="1">
              <a:lnSpc>
                <a:spcPts val="4290"/>
              </a:lnSpc>
              <a:buFont typeface="Arial"/>
              <a:buChar char="•"/>
            </a:pPr>
            <a:r>
              <a:rPr lang="en-US" sz="3064">
                <a:solidFill>
                  <a:srgbClr val="000000"/>
                </a:solidFill>
                <a:latin typeface="Times New Roman"/>
                <a:ea typeface="Times New Roman"/>
                <a:cs typeface="Times New Roman"/>
                <a:sym typeface="Times New Roman"/>
              </a:rPr>
              <a:t>Price and feature comparison for competitive analysis.</a:t>
            </a:r>
          </a:p>
          <a:p>
            <a:pPr algn="just" marL="661630" indent="-330815" lvl="1">
              <a:lnSpc>
                <a:spcPts val="4290"/>
              </a:lnSpc>
              <a:buFont typeface="Arial"/>
              <a:buChar char="•"/>
            </a:pPr>
            <a:r>
              <a:rPr lang="en-US" sz="3064">
                <a:solidFill>
                  <a:srgbClr val="000000"/>
                </a:solidFill>
                <a:latin typeface="Times New Roman"/>
                <a:ea typeface="Times New Roman"/>
                <a:cs typeface="Times New Roman"/>
                <a:sym typeface="Times New Roman"/>
              </a:rPr>
              <a:t>Identification of popular specifications for targeted marketing.</a:t>
            </a:r>
          </a:p>
          <a:p>
            <a:pPr algn="just" marL="661630" indent="-330815" lvl="1">
              <a:lnSpc>
                <a:spcPts val="4290"/>
              </a:lnSpc>
              <a:buFont typeface="Arial"/>
              <a:buChar char="•"/>
            </a:pPr>
            <a:r>
              <a:rPr lang="en-US" sz="3064">
                <a:solidFill>
                  <a:srgbClr val="000000"/>
                </a:solidFill>
                <a:latin typeface="Times New Roman"/>
                <a:ea typeface="Times New Roman"/>
                <a:cs typeface="Times New Roman"/>
                <a:sym typeface="Times New Roman"/>
              </a:rPr>
              <a:t>Market trend analysis for product positioning.</a:t>
            </a:r>
          </a:p>
          <a:p>
            <a:pPr algn="just">
              <a:lnSpc>
                <a:spcPts val="4290"/>
              </a:lnSpc>
            </a:pP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91410" y="1031338"/>
            <a:ext cx="8537178" cy="1554040"/>
          </a:xfrm>
          <a:prstGeom prst="rect">
            <a:avLst/>
          </a:prstGeom>
        </p:spPr>
        <p:txBody>
          <a:bodyPr anchor="t" rtlCol="false" tIns="0" lIns="0" bIns="0" rIns="0">
            <a:spAutoFit/>
          </a:bodyPr>
          <a:lstStyle/>
          <a:p>
            <a:pPr algn="ctr">
              <a:lnSpc>
                <a:spcPts val="11469"/>
              </a:lnSpc>
            </a:pPr>
            <a:r>
              <a:rPr lang="en-US" b="true" sz="8192">
                <a:solidFill>
                  <a:srgbClr val="000000"/>
                </a:solidFill>
                <a:latin typeface="Times New Roman Bold"/>
                <a:ea typeface="Times New Roman Bold"/>
                <a:cs typeface="Times New Roman Bold"/>
                <a:sym typeface="Times New Roman Bold"/>
              </a:rPr>
              <a:t>OBJECTIVE </a:t>
            </a:r>
          </a:p>
        </p:txBody>
      </p:sp>
      <p:sp>
        <p:nvSpPr>
          <p:cNvPr name="TextBox 3" id="3"/>
          <p:cNvSpPr txBox="true"/>
          <p:nvPr/>
        </p:nvSpPr>
        <p:spPr>
          <a:xfrm rot="0">
            <a:off x="1848232" y="3253240"/>
            <a:ext cx="14870711" cy="2527995"/>
          </a:xfrm>
          <a:prstGeom prst="rect">
            <a:avLst/>
          </a:prstGeom>
        </p:spPr>
        <p:txBody>
          <a:bodyPr anchor="t" rtlCol="false" tIns="0" lIns="0" bIns="0" rIns="0">
            <a:spAutoFit/>
          </a:bodyPr>
          <a:lstStyle/>
          <a:p>
            <a:pPr algn="just" marL="758458" indent="-379229" lvl="1">
              <a:lnSpc>
                <a:spcPts val="4918"/>
              </a:lnSpc>
              <a:buFont typeface="Arial"/>
              <a:buChar char="•"/>
            </a:pPr>
            <a:r>
              <a:rPr lang="en-US" sz="3513">
                <a:solidFill>
                  <a:srgbClr val="000000"/>
                </a:solidFill>
                <a:latin typeface="Times New Roman"/>
                <a:ea typeface="Times New Roman"/>
                <a:cs typeface="Times New Roman"/>
                <a:sym typeface="Times New Roman"/>
              </a:rPr>
              <a:t>To scrape real-time product data from Flipkart's Double Door Refrigerator listings, clean and structure the data, and perform Exploratory Data Analysis (EDA) to extract actionable business insights about pricing, ratings, and product features.</a:t>
            </a: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88343" y="-989670"/>
            <a:ext cx="1080715" cy="2956684"/>
            <a:chOff x="0" y="0"/>
            <a:chExt cx="284633" cy="778715"/>
          </a:xfrm>
        </p:grpSpPr>
        <p:sp>
          <p:nvSpPr>
            <p:cNvPr name="Freeform 13" id="1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4" id="1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63347" y="800100"/>
            <a:ext cx="12130193" cy="1110170"/>
          </a:xfrm>
          <a:prstGeom prst="rect">
            <a:avLst/>
          </a:prstGeom>
        </p:spPr>
        <p:txBody>
          <a:bodyPr anchor="t" rtlCol="false" tIns="0" lIns="0" bIns="0" rIns="0">
            <a:spAutoFit/>
          </a:bodyPr>
          <a:lstStyle/>
          <a:p>
            <a:pPr algn="ctr">
              <a:lnSpc>
                <a:spcPts val="8109"/>
              </a:lnSpc>
            </a:pPr>
            <a:r>
              <a:rPr lang="en-US" b="true" sz="5792">
                <a:solidFill>
                  <a:srgbClr val="000000"/>
                </a:solidFill>
                <a:latin typeface="Times New Roman Bold"/>
                <a:ea typeface="Times New Roman Bold"/>
                <a:cs typeface="Times New Roman Bold"/>
                <a:sym typeface="Times New Roman Bold"/>
              </a:rPr>
              <a:t>WEB SCRAPPING-DETAILS</a:t>
            </a:r>
          </a:p>
        </p:txBody>
      </p:sp>
      <p:grpSp>
        <p:nvGrpSpPr>
          <p:cNvPr name="Group 3" id="3"/>
          <p:cNvGrpSpPr/>
          <p:nvPr/>
        </p:nvGrpSpPr>
        <p:grpSpPr>
          <a:xfrm rot="0">
            <a:off x="16718943" y="-989670"/>
            <a:ext cx="1080715" cy="2956684"/>
            <a:chOff x="0" y="0"/>
            <a:chExt cx="284633" cy="778715"/>
          </a:xfrm>
        </p:grpSpPr>
        <p:sp>
          <p:nvSpPr>
            <p:cNvPr name="Freeform 4" id="4"/>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5" id="5"/>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29352" y="9803843"/>
            <a:ext cx="19346704" cy="821917"/>
            <a:chOff x="0" y="0"/>
            <a:chExt cx="5095428" cy="216472"/>
          </a:xfrm>
        </p:grpSpPr>
        <p:sp>
          <p:nvSpPr>
            <p:cNvPr name="Freeform 7" id="7"/>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8" id="8"/>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569057" y="2210927"/>
            <a:ext cx="14765571" cy="6940945"/>
          </a:xfrm>
          <a:prstGeom prst="rect">
            <a:avLst/>
          </a:prstGeom>
        </p:spPr>
        <p:txBody>
          <a:bodyPr anchor="t" rtlCol="false" tIns="0" lIns="0" bIns="0" rIns="0">
            <a:spAutoFit/>
          </a:bodyPr>
          <a:lstStyle/>
          <a:p>
            <a:pPr algn="just">
              <a:lnSpc>
                <a:spcPts val="3968"/>
              </a:lnSpc>
            </a:pPr>
            <a:r>
              <a:rPr lang="en-US" sz="2834" b="true">
                <a:solidFill>
                  <a:srgbClr val="000000"/>
                </a:solidFill>
                <a:latin typeface="Times New Roman Bold"/>
                <a:ea typeface="Times New Roman Bold"/>
                <a:cs typeface="Times New Roman Bold"/>
                <a:sym typeface="Times New Roman Bold"/>
              </a:rPr>
              <a:t>1.Website Scraped:</a:t>
            </a:r>
            <a:r>
              <a:rPr lang="en-US" sz="2834">
                <a:solidFill>
                  <a:srgbClr val="000000"/>
                </a:solidFill>
                <a:latin typeface="Times New Roman"/>
                <a:ea typeface="Times New Roman"/>
                <a:cs typeface="Times New Roman"/>
                <a:sym typeface="Times New Roman"/>
              </a:rPr>
              <a:t> Flipkart – Double Door Refrigerators</a:t>
            </a:r>
          </a:p>
          <a:p>
            <a:pPr algn="just">
              <a:lnSpc>
                <a:spcPts val="3968"/>
              </a:lnSpc>
            </a:pPr>
            <a:r>
              <a:rPr lang="en-US" sz="2834" b="true">
                <a:solidFill>
                  <a:srgbClr val="000000"/>
                </a:solidFill>
                <a:latin typeface="Times New Roman Bold"/>
                <a:ea typeface="Times New Roman Bold"/>
                <a:cs typeface="Times New Roman Bold"/>
                <a:sym typeface="Times New Roman Bold"/>
              </a:rPr>
              <a:t>2.</a:t>
            </a:r>
            <a:r>
              <a:rPr lang="en-US" sz="2834" b="true">
                <a:solidFill>
                  <a:srgbClr val="000000"/>
                </a:solidFill>
                <a:latin typeface="Times New Roman Bold"/>
                <a:ea typeface="Times New Roman Bold"/>
                <a:cs typeface="Times New Roman Bold"/>
                <a:sym typeface="Times New Roman Bold"/>
              </a:rPr>
              <a:t>Process Followed</a:t>
            </a:r>
            <a:r>
              <a:rPr lang="en-US" sz="2834">
                <a:solidFill>
                  <a:srgbClr val="000000"/>
                </a:solidFill>
                <a:latin typeface="Times New Roman"/>
                <a:ea typeface="Times New Roman"/>
                <a:cs typeface="Times New Roman"/>
                <a:sym typeface="Times New Roman"/>
              </a:rPr>
              <a:t>:</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Identify Target Pages: Search results for “double door refrigerator” across multiple pages.</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Inspect HTML Structure: Located product name, rating, specifications, warranty details, and price tags.</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Set Up Web Scraper: Used requests + Beautiful Soup for HTML parsing.</a:t>
            </a:r>
          </a:p>
          <a:p>
            <a:pPr algn="just">
              <a:lnSpc>
                <a:spcPts val="3968"/>
              </a:lnSpc>
            </a:pPr>
            <a:r>
              <a:rPr lang="en-US" sz="2834" b="true">
                <a:solidFill>
                  <a:srgbClr val="000000"/>
                </a:solidFill>
                <a:latin typeface="Times New Roman Bold"/>
                <a:ea typeface="Times New Roman Bold"/>
                <a:cs typeface="Times New Roman Bold"/>
                <a:sym typeface="Times New Roman Bold"/>
              </a:rPr>
              <a:t>3.</a:t>
            </a:r>
            <a:r>
              <a:rPr lang="en-US" sz="2834" b="true">
                <a:solidFill>
                  <a:srgbClr val="000000"/>
                </a:solidFill>
                <a:latin typeface="Times New Roman Bold"/>
                <a:ea typeface="Times New Roman Bold"/>
                <a:cs typeface="Times New Roman Bold"/>
                <a:sym typeface="Times New Roman Bold"/>
              </a:rPr>
              <a:t>Patterns &amp; Extraction:</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Regex for extracting inverter type, stabilizer info, and warranty period.</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Captured ratings and prices directly from HTML tags.</a:t>
            </a:r>
          </a:p>
          <a:p>
            <a:pPr algn="just">
              <a:lnSpc>
                <a:spcPts val="3968"/>
              </a:lnSpc>
            </a:pPr>
            <a:r>
              <a:rPr lang="en-US" sz="2834" b="true">
                <a:solidFill>
                  <a:srgbClr val="000000"/>
                </a:solidFill>
                <a:latin typeface="Times New Roman Bold"/>
                <a:ea typeface="Times New Roman Bold"/>
                <a:cs typeface="Times New Roman Bold"/>
                <a:sym typeface="Times New Roman Bold"/>
              </a:rPr>
              <a:t>4.</a:t>
            </a:r>
            <a:r>
              <a:rPr lang="en-US" sz="2834" b="true">
                <a:solidFill>
                  <a:srgbClr val="000000"/>
                </a:solidFill>
                <a:latin typeface="Times New Roman Bold"/>
                <a:ea typeface="Times New Roman Bold"/>
                <a:cs typeface="Times New Roman Bold"/>
                <a:sym typeface="Times New Roman Bold"/>
              </a:rPr>
              <a:t>Anti-Blocking Measures:</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Rotated User-Agent headers.</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Added random time delays between requests.</a:t>
            </a:r>
          </a:p>
          <a:p>
            <a:pPr algn="just" marL="611958" indent="-305979" lvl="1">
              <a:lnSpc>
                <a:spcPts val="3968"/>
              </a:lnSpc>
              <a:buFont typeface="Arial"/>
              <a:buChar char="•"/>
            </a:pPr>
            <a:r>
              <a:rPr lang="en-US" sz="2834">
                <a:solidFill>
                  <a:srgbClr val="000000"/>
                </a:solidFill>
                <a:latin typeface="Times New Roman"/>
                <a:ea typeface="Times New Roman"/>
                <a:cs typeface="Times New Roman"/>
                <a:sym typeface="Times New Roman"/>
              </a:rPr>
              <a:t>Data Storage: Saved extracted data into a CSV file for analysis.</a:t>
            </a:r>
          </a:p>
          <a:p>
            <a:pPr algn="just">
              <a:lnSpc>
                <a:spcPts val="368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323186" y="385350"/>
            <a:ext cx="8947402" cy="1067625"/>
          </a:xfrm>
          <a:prstGeom prst="rect">
            <a:avLst/>
          </a:prstGeom>
        </p:spPr>
        <p:txBody>
          <a:bodyPr anchor="t" rtlCol="false" tIns="0" lIns="0" bIns="0" rIns="0">
            <a:spAutoFit/>
          </a:bodyPr>
          <a:lstStyle/>
          <a:p>
            <a:pPr algn="ctr">
              <a:lnSpc>
                <a:spcPts val="7829"/>
              </a:lnSpc>
            </a:pPr>
            <a:r>
              <a:rPr lang="en-US" b="true" sz="5592">
                <a:solidFill>
                  <a:srgbClr val="000000"/>
                </a:solidFill>
                <a:latin typeface="Times New Roman Bold"/>
                <a:ea typeface="Times New Roman Bold"/>
                <a:cs typeface="Times New Roman Bold"/>
                <a:sym typeface="Times New Roman Bold"/>
              </a:rPr>
              <a:t>SUMMARY</a:t>
            </a:r>
          </a:p>
        </p:txBody>
      </p:sp>
      <p:sp>
        <p:nvSpPr>
          <p:cNvPr name="TextBox 3" id="3"/>
          <p:cNvSpPr txBox="true"/>
          <p:nvPr/>
        </p:nvSpPr>
        <p:spPr>
          <a:xfrm rot="0">
            <a:off x="1569057" y="1794051"/>
            <a:ext cx="15149885" cy="6328335"/>
          </a:xfrm>
          <a:prstGeom prst="rect">
            <a:avLst/>
          </a:prstGeom>
        </p:spPr>
        <p:txBody>
          <a:bodyPr anchor="t" rtlCol="false" tIns="0" lIns="0" bIns="0" rIns="0">
            <a:spAutoFit/>
          </a:bodyPr>
          <a:lstStyle/>
          <a:p>
            <a:pPr algn="just">
              <a:lnSpc>
                <a:spcPts val="4519"/>
              </a:lnSpc>
            </a:pPr>
            <a:r>
              <a:rPr lang="en-US" sz="3227" b="true">
                <a:solidFill>
                  <a:srgbClr val="000000"/>
                </a:solidFill>
                <a:latin typeface="Times New Roman Bold"/>
                <a:ea typeface="Times New Roman Bold"/>
                <a:cs typeface="Times New Roman Bold"/>
                <a:sym typeface="Times New Roman Bold"/>
              </a:rPr>
              <a:t>1.Total Records:</a:t>
            </a:r>
            <a:r>
              <a:rPr lang="en-US" sz="3227">
                <a:solidFill>
                  <a:srgbClr val="000000"/>
                </a:solidFill>
                <a:latin typeface="Times New Roman"/>
                <a:ea typeface="Times New Roman"/>
                <a:cs typeface="Times New Roman"/>
                <a:sym typeface="Times New Roman"/>
              </a:rPr>
              <a:t> 24–39 entries before cleaning, finalized to consistent length for analysis.</a:t>
            </a:r>
          </a:p>
          <a:p>
            <a:pPr algn="just">
              <a:lnSpc>
                <a:spcPts val="4519"/>
              </a:lnSpc>
            </a:pPr>
            <a:r>
              <a:rPr lang="en-US" sz="3227">
                <a:solidFill>
                  <a:srgbClr val="000000"/>
                </a:solidFill>
                <a:latin typeface="Times New Roman"/>
                <a:ea typeface="Times New Roman"/>
                <a:cs typeface="Times New Roman"/>
                <a:sym typeface="Times New Roman"/>
              </a:rPr>
              <a:t>2.</a:t>
            </a:r>
            <a:r>
              <a:rPr lang="en-US" sz="3227" b="true">
                <a:solidFill>
                  <a:srgbClr val="000000"/>
                </a:solidFill>
                <a:latin typeface="Times New Roman Bold"/>
                <a:ea typeface="Times New Roman Bold"/>
                <a:cs typeface="Times New Roman Bold"/>
                <a:sym typeface="Times New Roman Bold"/>
              </a:rPr>
              <a:t>Columns Collected:</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product_name – Refrigerator model/brand name.</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inverter – Type of inverter/compressor technology.</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Stabilizer – Presence of built-in stabilizer.</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Warranty – Warranty duration (including compressor coverage).</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Ratings – Average customer rating.</a:t>
            </a:r>
          </a:p>
          <a:p>
            <a:pPr algn="just" marL="696919" indent="-348459" lvl="1">
              <a:lnSpc>
                <a:spcPts val="4519"/>
              </a:lnSpc>
              <a:buFont typeface="Arial"/>
              <a:buChar char="•"/>
            </a:pPr>
            <a:r>
              <a:rPr lang="en-US" sz="3227">
                <a:solidFill>
                  <a:srgbClr val="000000"/>
                </a:solidFill>
                <a:latin typeface="Times New Roman"/>
                <a:ea typeface="Times New Roman"/>
                <a:cs typeface="Times New Roman"/>
                <a:sym typeface="Times New Roman"/>
              </a:rPr>
              <a:t>prod_price – Product price (in INR).</a:t>
            </a:r>
          </a:p>
          <a:p>
            <a:pPr algn="just">
              <a:lnSpc>
                <a:spcPts val="4519"/>
              </a:lnSpc>
            </a:pPr>
            <a:r>
              <a:rPr lang="en-US" sz="3227">
                <a:solidFill>
                  <a:srgbClr val="000000"/>
                </a:solidFill>
                <a:latin typeface="Times New Roman"/>
                <a:ea typeface="Times New Roman"/>
                <a:cs typeface="Times New Roman"/>
                <a:sym typeface="Times New Roman"/>
              </a:rPr>
              <a:t>3.</a:t>
            </a:r>
            <a:r>
              <a:rPr lang="en-US" sz="3227" b="true">
                <a:solidFill>
                  <a:srgbClr val="000000"/>
                </a:solidFill>
                <a:latin typeface="Times New Roman Bold"/>
                <a:ea typeface="Times New Roman Bold"/>
                <a:cs typeface="Times New Roman Bold"/>
                <a:sym typeface="Times New Roman Bold"/>
              </a:rPr>
              <a:t>Data Cleaning:</a:t>
            </a:r>
            <a:r>
              <a:rPr lang="en-US" sz="3227">
                <a:solidFill>
                  <a:srgbClr val="000000"/>
                </a:solidFill>
                <a:latin typeface="Times New Roman"/>
                <a:ea typeface="Times New Roman"/>
                <a:cs typeface="Times New Roman"/>
                <a:sym typeface="Times New Roman"/>
              </a:rPr>
              <a:t> Ensured equal length across columns, handled missing values, standardized formats.</a:t>
            </a: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88343" y="-989670"/>
            <a:ext cx="1080715" cy="2956684"/>
            <a:chOff x="0" y="0"/>
            <a:chExt cx="284633" cy="778715"/>
          </a:xfrm>
        </p:grpSpPr>
        <p:sp>
          <p:nvSpPr>
            <p:cNvPr name="Freeform 13" id="1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4" id="1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799657" y="3173568"/>
            <a:ext cx="4518707" cy="3939865"/>
          </a:xfrm>
          <a:custGeom>
            <a:avLst/>
            <a:gdLst/>
            <a:ahLst/>
            <a:cxnLst/>
            <a:rect r="r" b="b" t="t" l="l"/>
            <a:pathLst>
              <a:path h="3939865" w="4518707">
                <a:moveTo>
                  <a:pt x="4518708" y="0"/>
                </a:moveTo>
                <a:lnTo>
                  <a:pt x="0" y="0"/>
                </a:lnTo>
                <a:lnTo>
                  <a:pt x="0" y="3939864"/>
                </a:lnTo>
                <a:lnTo>
                  <a:pt x="4518708" y="3939864"/>
                </a:lnTo>
                <a:lnTo>
                  <a:pt x="45187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030365" y="3558508"/>
            <a:ext cx="4518707" cy="3939865"/>
          </a:xfrm>
          <a:custGeom>
            <a:avLst/>
            <a:gdLst/>
            <a:ahLst/>
            <a:cxnLst/>
            <a:rect r="r" b="b" t="t" l="l"/>
            <a:pathLst>
              <a:path h="3939865" w="4518707">
                <a:moveTo>
                  <a:pt x="0" y="0"/>
                </a:moveTo>
                <a:lnTo>
                  <a:pt x="4518708" y="0"/>
                </a:lnTo>
                <a:lnTo>
                  <a:pt x="4518708" y="3939865"/>
                </a:lnTo>
                <a:lnTo>
                  <a:pt x="0" y="3939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7439548" y="1967015"/>
            <a:ext cx="3461167" cy="7474286"/>
          </a:xfrm>
          <a:custGeom>
            <a:avLst/>
            <a:gdLst/>
            <a:ahLst/>
            <a:cxnLst/>
            <a:rect r="r" b="b" t="t" l="l"/>
            <a:pathLst>
              <a:path h="7474286" w="3461167">
                <a:moveTo>
                  <a:pt x="0" y="0"/>
                </a:moveTo>
                <a:lnTo>
                  <a:pt x="3461168" y="0"/>
                </a:lnTo>
                <a:lnTo>
                  <a:pt x="3461168" y="7474285"/>
                </a:lnTo>
                <a:lnTo>
                  <a:pt x="0" y="7474285"/>
                </a:lnTo>
                <a:lnTo>
                  <a:pt x="0" y="0"/>
                </a:lnTo>
                <a:close/>
              </a:path>
            </a:pathLst>
          </a:custGeom>
          <a:blipFill>
            <a:blip r:embed="rId4"/>
            <a:stretch>
              <a:fillRect l="0" t="-943" r="-934" b="-943"/>
            </a:stretch>
          </a:blipFill>
        </p:spPr>
      </p:sp>
      <p:sp>
        <p:nvSpPr>
          <p:cNvPr name="TextBox 14" id="14"/>
          <p:cNvSpPr txBox="true"/>
          <p:nvPr/>
        </p:nvSpPr>
        <p:spPr>
          <a:xfrm rot="0">
            <a:off x="2217427" y="908078"/>
            <a:ext cx="13433450" cy="1058937"/>
          </a:xfrm>
          <a:prstGeom prst="rect">
            <a:avLst/>
          </a:prstGeom>
        </p:spPr>
        <p:txBody>
          <a:bodyPr anchor="t" rtlCol="false" tIns="0" lIns="0" bIns="0" rIns="0">
            <a:spAutoFit/>
          </a:bodyPr>
          <a:lstStyle/>
          <a:p>
            <a:pPr algn="ctr">
              <a:lnSpc>
                <a:spcPts val="7783"/>
              </a:lnSpc>
            </a:pPr>
            <a:r>
              <a:rPr lang="en-US" b="true" sz="5559">
                <a:solidFill>
                  <a:srgbClr val="000000"/>
                </a:solidFill>
                <a:latin typeface="Times New Roman Bold"/>
                <a:ea typeface="Times New Roman Bold"/>
                <a:cs typeface="Times New Roman Bold"/>
                <a:sym typeface="Times New Roman Bold"/>
              </a:rPr>
              <a:t>EXPLORATORY DATA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078904" y="537527"/>
            <a:ext cx="1213019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Data Cleaning</a:t>
            </a:r>
          </a:p>
        </p:txBody>
      </p:sp>
      <p:sp>
        <p:nvSpPr>
          <p:cNvPr name="TextBox 14" id="14"/>
          <p:cNvSpPr txBox="true"/>
          <p:nvPr/>
        </p:nvSpPr>
        <p:spPr>
          <a:xfrm rot="0">
            <a:off x="1409626" y="2352769"/>
            <a:ext cx="15468749" cy="4295775"/>
          </a:xfrm>
          <a:prstGeom prst="rect">
            <a:avLst/>
          </a:prstGeom>
        </p:spPr>
        <p:txBody>
          <a:bodyPr anchor="t" rtlCol="false" tIns="0" lIns="0" bIns="0" rIns="0">
            <a:spAutoFit/>
          </a:bodyPr>
          <a:lstStyle/>
          <a:p>
            <a:pPr algn="l" marL="820427" indent="-410214" lvl="1">
              <a:lnSpc>
                <a:spcPts val="5320"/>
              </a:lnSpc>
              <a:buFont typeface="Arial"/>
              <a:buChar char="•"/>
            </a:pPr>
            <a:r>
              <a:rPr lang="en-US" sz="3800">
                <a:solidFill>
                  <a:srgbClr val="000000"/>
                </a:solidFill>
                <a:latin typeface="Times New Roman"/>
                <a:ea typeface="Times New Roman"/>
                <a:cs typeface="Times New Roman"/>
                <a:sym typeface="Times New Roman"/>
              </a:rPr>
              <a:t>Removed special characters (₹, ,) from price column.</a:t>
            </a:r>
          </a:p>
          <a:p>
            <a:pPr algn="l" marL="820427" indent="-410214" lvl="1">
              <a:lnSpc>
                <a:spcPts val="5320"/>
              </a:lnSpc>
              <a:buFont typeface="Arial"/>
              <a:buChar char="•"/>
            </a:pPr>
            <a:r>
              <a:rPr lang="en-US" sz="3800">
                <a:solidFill>
                  <a:srgbClr val="000000"/>
                </a:solidFill>
                <a:latin typeface="Times New Roman"/>
                <a:ea typeface="Times New Roman"/>
                <a:cs typeface="Times New Roman"/>
                <a:sym typeface="Times New Roman"/>
              </a:rPr>
              <a:t>Converted price column to numeric data type for analysis.</a:t>
            </a:r>
          </a:p>
          <a:p>
            <a:pPr algn="l" marL="820427" indent="-410214" lvl="1">
              <a:lnSpc>
                <a:spcPts val="5320"/>
              </a:lnSpc>
              <a:buFont typeface="Arial"/>
              <a:buChar char="•"/>
            </a:pPr>
            <a:r>
              <a:rPr lang="en-US" sz="3800">
                <a:solidFill>
                  <a:srgbClr val="000000"/>
                </a:solidFill>
                <a:latin typeface="Times New Roman"/>
                <a:ea typeface="Times New Roman"/>
                <a:cs typeface="Times New Roman"/>
                <a:sym typeface="Times New Roman"/>
              </a:rPr>
              <a:t>Standardized text formats for inverter, stabilizer, and warranty columns.</a:t>
            </a:r>
          </a:p>
          <a:p>
            <a:pPr algn="l" marL="820427" indent="-410214" lvl="1">
              <a:lnSpc>
                <a:spcPts val="5320"/>
              </a:lnSpc>
              <a:buFont typeface="Arial"/>
              <a:buChar char="•"/>
            </a:pPr>
            <a:r>
              <a:rPr lang="en-US" sz="3800">
                <a:solidFill>
                  <a:srgbClr val="000000"/>
                </a:solidFill>
                <a:latin typeface="Times New Roman"/>
                <a:ea typeface="Times New Roman"/>
                <a:cs typeface="Times New Roman"/>
                <a:sym typeface="Times New Roman"/>
              </a:rPr>
              <a:t>Ensured equal length of all lists before creating DataFrame.</a:t>
            </a:r>
          </a:p>
          <a:p>
            <a:pPr algn="l" marL="820427" indent="-410214" lvl="1">
              <a:lnSpc>
                <a:spcPts val="5320"/>
              </a:lnSpc>
              <a:buFont typeface="Arial"/>
              <a:buChar char="•"/>
            </a:pPr>
            <a:r>
              <a:rPr lang="en-US" sz="3800">
                <a:solidFill>
                  <a:srgbClr val="000000"/>
                </a:solidFill>
                <a:latin typeface="Times New Roman"/>
                <a:ea typeface="Times New Roman"/>
                <a:cs typeface="Times New Roman"/>
                <a:sym typeface="Times New Roman"/>
              </a:rPr>
              <a:t>Handled missing values for ratings and specifications.</a:t>
            </a:r>
          </a:p>
          <a:p>
            <a:pPr algn="ctr">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DAGvfUn4s_4</dc:identifier>
  <dcterms:modified xsi:type="dcterms:W3CDTF">2011-08-01T06:04:30Z</dcterms:modified>
  <cp:revision>1</cp:revision>
  <dc:title>web scrapping using python</dc:title>
</cp:coreProperties>
</file>